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sldIdLst>
    <p:sldId id="452" r:id="rId2"/>
    <p:sldId id="459" r:id="rId3"/>
    <p:sldId id="469" r:id="rId4"/>
    <p:sldId id="456" r:id="rId5"/>
    <p:sldId id="457" r:id="rId6"/>
    <p:sldId id="458" r:id="rId7"/>
    <p:sldId id="454" r:id="rId8"/>
    <p:sldId id="471" r:id="rId9"/>
    <p:sldId id="472" r:id="rId10"/>
    <p:sldId id="473" r:id="rId11"/>
    <p:sldId id="474" r:id="rId12"/>
    <p:sldId id="475" r:id="rId13"/>
    <p:sldId id="476" r:id="rId14"/>
    <p:sldId id="478" r:id="rId15"/>
    <p:sldId id="479" r:id="rId16"/>
    <p:sldId id="480" r:id="rId17"/>
    <p:sldId id="481" r:id="rId18"/>
    <p:sldId id="482" r:id="rId19"/>
    <p:sldId id="498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9" r:id="rId31"/>
    <p:sldId id="493" r:id="rId32"/>
    <p:sldId id="494" r:id="rId33"/>
    <p:sldId id="495" r:id="rId34"/>
    <p:sldId id="496" r:id="rId35"/>
    <p:sldId id="497" r:id="rId36"/>
    <p:sldId id="453" r:id="rId37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9822" autoAdjust="0"/>
  </p:normalViewPr>
  <p:slideViewPr>
    <p:cSldViewPr>
      <p:cViewPr>
        <p:scale>
          <a:sx n="70" d="100"/>
          <a:sy n="70" d="100"/>
        </p:scale>
        <p:origin x="-81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A795-CBA9-4F21-A00F-42003B71DD15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39A04-0FD4-40F8-BB45-9CE9843BF9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7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EED498-EA46-4CF3-8F23-278ABEA29CB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5AFE8D-22D6-4B6C-BBDC-94CC545DF6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1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B9D0-642F-43A7-957E-6053593EB19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9C0DB-A6FD-477C-BCA0-E54B80101D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16D7-A071-47EF-B614-4B6AB9E79B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E4D3-6967-4788-B239-FEF4D747D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3891-AED1-4A18-BFBF-D7C38035F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64C7-AE59-4DA8-91A1-33612F528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0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FA90-027D-404C-9ED0-716C95CFBD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DE91-301A-4DBB-85BE-67401E253B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7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E9A2-BB31-437B-8EFD-C9C4D2762E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03E3-F33E-4F6B-B428-297A6A25C2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8483-EAD5-4724-871A-5A60EB0D26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A877-E882-4FB3-A14F-46BE9C0D2A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CB2C-DE05-4A02-9B99-FFB770F5317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8B553-9C7D-471A-A3BB-1BF208153D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130A-A953-4E70-835C-F161D9960D0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C7F2-A4D5-446B-9E0F-98C855AF23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7F3D-0DC2-48A0-9208-4AA4FB6FC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0306-D948-42CB-B1C9-995ED7389A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4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D2D3-F56F-4A8A-B5D0-32A09C9F739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F005-B124-4A68-BCC6-1F35167539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172B-1640-4964-83D7-CED551DDB2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9543-55BE-40AF-8B9D-D318646ED9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BD95-9A19-4CD7-8662-46E08AAA08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2CB8-A017-40FE-819A-8E5FD5B8D3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BC053E-031C-4EB6-8490-FC9C207CDB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74394B-2C84-4864-B862-9C0A552241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3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3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5" descr="mu_logo_full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214422"/>
            <a:ext cx="3265487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645024"/>
            <a:ext cx="9144000" cy="2448272"/>
          </a:xfrm>
        </p:spPr>
        <p:txBody>
          <a:bodyPr/>
          <a:lstStyle/>
          <a:p>
            <a:r>
              <a:rPr lang="ru-RU" sz="2800" dirty="0" smtClean="0"/>
              <a:t>ОПОП по направлению подготовки 44.03.03</a:t>
            </a:r>
            <a:br>
              <a:rPr lang="ru-RU" sz="2800" dirty="0" smtClean="0"/>
            </a:br>
            <a:r>
              <a:rPr lang="ru-RU" sz="2800" b="1" dirty="0" smtClean="0"/>
              <a:t>«СПЕЦИАЛЬНОЕ (ДЕФЕКТОЛОГИЧЕСКОЕ) ОБРАЗОВАНИЕ»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Профиль подготовки </a:t>
            </a:r>
            <a:r>
              <a:rPr lang="ru-RU" sz="2800" b="1" dirty="0" smtClean="0"/>
              <a:t>«СПЕЦИАЛЬНАЯ ПСИХОЛОГИЯ»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436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4823"/>
            <a:ext cx="8843838" cy="4281340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Задачи модуля:</a:t>
            </a:r>
          </a:p>
          <a:p>
            <a:pPr algn="just"/>
            <a:r>
              <a:rPr lang="ru-RU" sz="2800" dirty="0" smtClean="0"/>
              <a:t>сформировать научные представления об организации и основных направлениях деятельности психолога специального и инклюзивного образования; </a:t>
            </a:r>
          </a:p>
          <a:p>
            <a:pPr algn="just"/>
            <a:r>
              <a:rPr lang="ru-RU" sz="2800" dirty="0" smtClean="0"/>
              <a:t>обеспечить формирование научно-прикладных знаний о содержании и  особенностях психологического сопровождения лиц с ОВЗ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063"/>
            <a:ext cx="902335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08520" y="404241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Модуль 3.</a:t>
            </a:r>
            <a:r>
              <a:rPr lang="ru-RU" sz="2400" b="1" dirty="0">
                <a:solidFill>
                  <a:schemeClr val="bg1"/>
                </a:solidFill>
              </a:rPr>
              <a:t> Организационные и содержательные </a:t>
            </a:r>
            <a:r>
              <a:rPr lang="ru-RU" sz="2400" b="1" dirty="0" smtClean="0">
                <a:solidFill>
                  <a:schemeClr val="bg1"/>
                </a:solidFill>
              </a:rPr>
              <a:t>аспекты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профессиональной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89447"/>
              </p:ext>
            </p:extLst>
          </p:nvPr>
        </p:nvGraphicFramePr>
        <p:xfrm>
          <a:off x="144847" y="1916832"/>
          <a:ext cx="860361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72"/>
                <a:gridCol w="2867872"/>
                <a:gridCol w="2867872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Образовательные 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Методы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Средства оценивания ОР</a:t>
                      </a:r>
                      <a:endParaRPr lang="ru-RU" sz="2400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Демонстрирует</a:t>
                      </a:r>
                      <a:r>
                        <a:rPr lang="ru-RU" sz="2400" baseline="0" dirty="0" smtClean="0"/>
                        <a:t> знание основных направлений и содержание деятельности психолога специального и инклюзивного образования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моделирования</a:t>
                      </a:r>
                    </a:p>
                    <a:p>
                      <a:r>
                        <a:rPr lang="ru-RU" sz="2400" dirty="0" smtClean="0"/>
                        <a:t>Метод проблемного обучения</a:t>
                      </a:r>
                    </a:p>
                    <a:p>
                      <a:r>
                        <a:rPr lang="ru-RU" sz="2400" dirty="0" smtClean="0"/>
                        <a:t>Кейс-обучение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Метод</a:t>
                      </a:r>
                      <a:r>
                        <a:rPr lang="ru-RU" sz="2400" baseline="0" dirty="0" smtClean="0"/>
                        <a:t> мультимедиа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Тест</a:t>
                      </a:r>
                    </a:p>
                    <a:p>
                      <a:r>
                        <a:rPr lang="ru-RU" sz="2400" dirty="0" smtClean="0"/>
                        <a:t>Эссе</a:t>
                      </a:r>
                    </a:p>
                    <a:p>
                      <a:r>
                        <a:rPr lang="ru-RU" sz="2400" dirty="0" smtClean="0"/>
                        <a:t>Контрольная </a:t>
                      </a:r>
                      <a:r>
                        <a:rPr lang="ru-RU" sz="2400" dirty="0" smtClean="0"/>
                        <a:t>работа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Кейс</a:t>
                      </a:r>
                      <a:r>
                        <a:rPr lang="ru-RU" sz="2400" baseline="0" dirty="0" smtClean="0"/>
                        <a:t>-задания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Аналитический </a:t>
                      </a:r>
                      <a:r>
                        <a:rPr lang="ru-RU" sz="2400" dirty="0" smtClean="0"/>
                        <a:t>отчет</a:t>
                      </a:r>
                    </a:p>
                    <a:p>
                      <a:r>
                        <a:rPr lang="ru-RU" sz="2400" dirty="0" smtClean="0"/>
                        <a:t>Междисциплинарный экзамен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" y="136480"/>
            <a:ext cx="9023350" cy="168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53928" y="87933"/>
            <a:ext cx="74168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Модуль </a:t>
            </a:r>
            <a:r>
              <a:rPr lang="ru-RU" sz="2400" b="1" i="1" dirty="0">
                <a:solidFill>
                  <a:schemeClr val="bg1"/>
                </a:solidFill>
              </a:rPr>
              <a:t>3.</a:t>
            </a:r>
            <a:r>
              <a:rPr lang="ru-RU" sz="2400" b="1" dirty="0">
                <a:solidFill>
                  <a:schemeClr val="bg1"/>
                </a:solidFill>
              </a:rPr>
              <a:t> Организационные и содержательные аспекты профессиональной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8159750" cy="4320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</a:p>
          <a:p>
            <a:pPr lvl="0"/>
            <a:r>
              <a:rPr lang="ru-RU" dirty="0"/>
              <a:t>Организация и содержание </a:t>
            </a:r>
            <a:r>
              <a:rPr lang="ru-RU" dirty="0" smtClean="0"/>
              <a:t>специальной</a:t>
            </a:r>
          </a:p>
          <a:p>
            <a:pPr marL="0" lvl="0" indent="0">
              <a:buNone/>
            </a:pPr>
            <a:r>
              <a:rPr lang="ru-RU" dirty="0" smtClean="0"/>
              <a:t>психологической помощи - 2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Психологическое сопровождение лиц </a:t>
            </a:r>
            <a:r>
              <a:rPr lang="ru-RU" dirty="0" smtClean="0"/>
              <a:t>с</a:t>
            </a:r>
          </a:p>
          <a:p>
            <a:pPr marL="0" lvl="0" indent="0">
              <a:buNone/>
            </a:pPr>
            <a:r>
              <a:rPr lang="ru-RU" dirty="0" smtClean="0"/>
              <a:t>ОВЗ</a:t>
            </a:r>
            <a:r>
              <a:rPr lang="ru-RU" dirty="0"/>
              <a:t>: возрастно-типологический </a:t>
            </a:r>
            <a:r>
              <a:rPr lang="ru-RU" dirty="0" smtClean="0"/>
              <a:t>подход – </a:t>
            </a:r>
          </a:p>
          <a:p>
            <a:pPr marL="0" lvl="0" indent="0">
              <a:buNone/>
            </a:pPr>
            <a:r>
              <a:rPr lang="ru-RU" dirty="0" smtClean="0"/>
              <a:t>2 </a:t>
            </a:r>
            <a:r>
              <a:rPr lang="ru-RU" dirty="0" err="1" smtClean="0"/>
              <a:t>з.е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08520" y="201528"/>
            <a:ext cx="74168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3.</a:t>
            </a:r>
            <a:r>
              <a:rPr lang="ru-RU" sz="2400" b="1" dirty="0">
                <a:solidFill>
                  <a:schemeClr val="bg1"/>
                </a:solidFill>
              </a:rPr>
              <a:t> Организационные и содержательные аспекты профессиональной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716808"/>
            <a:ext cx="8915846" cy="4592511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b="1" dirty="0" smtClean="0"/>
              <a:t>Курсы </a:t>
            </a:r>
            <a:r>
              <a:rPr lang="ru-RU" sz="2800" b="1" dirty="0"/>
              <a:t>по </a:t>
            </a:r>
            <a:r>
              <a:rPr lang="ru-RU" sz="2800" b="1" dirty="0" smtClean="0"/>
              <a:t>выбору (1 из 3) </a:t>
            </a:r>
            <a:r>
              <a:rPr lang="ru-RU" sz="2800" dirty="0" smtClean="0"/>
              <a:t>- 2 </a:t>
            </a:r>
            <a:r>
              <a:rPr lang="ru-RU" sz="2800" dirty="0" err="1" smtClean="0"/>
              <a:t>з.е</a:t>
            </a:r>
            <a:r>
              <a:rPr lang="ru-RU" sz="2800" dirty="0" smtClean="0"/>
              <a:t>.</a:t>
            </a:r>
            <a:endParaRPr lang="ru-RU" sz="2800" dirty="0"/>
          </a:p>
          <a:p>
            <a:pPr lvl="0"/>
            <a:r>
              <a:rPr lang="ru-RU" sz="2800" dirty="0"/>
              <a:t>Практическая психология общения в специальном и инклюзивном </a:t>
            </a:r>
            <a:r>
              <a:rPr lang="ru-RU" sz="2800" dirty="0" smtClean="0"/>
              <a:t>образовании</a:t>
            </a:r>
            <a:endParaRPr lang="ru-RU" sz="2800" dirty="0"/>
          </a:p>
          <a:p>
            <a:pPr lvl="0"/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и психопрофилактические технологии </a:t>
            </a:r>
            <a:r>
              <a:rPr lang="ru-RU" sz="2800" dirty="0"/>
              <a:t>в деятельности психолога специального и инклюзивного </a:t>
            </a:r>
            <a:r>
              <a:rPr lang="ru-RU" sz="2800" dirty="0" smtClean="0"/>
              <a:t>образования </a:t>
            </a:r>
            <a:endParaRPr lang="ru-RU" sz="2800" dirty="0"/>
          </a:p>
          <a:p>
            <a:pPr lvl="0"/>
            <a:r>
              <a:rPr lang="ru-RU" sz="2800" dirty="0"/>
              <a:t>Ресурсное обеспечение специальной помощи лицам с ОВЗ в учреждениях социальной защиты и </a:t>
            </a:r>
            <a:r>
              <a:rPr lang="ru-RU" sz="2800" dirty="0" smtClean="0"/>
              <a:t>здравоохранения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Общий экзамен </a:t>
            </a:r>
            <a:r>
              <a:rPr lang="ru-RU" sz="2800" b="1" dirty="0" smtClean="0"/>
              <a:t>по дисциплинам модуля </a:t>
            </a:r>
            <a:r>
              <a:rPr lang="ru-RU" sz="2800" dirty="0" smtClean="0"/>
              <a:t>- </a:t>
            </a:r>
            <a:r>
              <a:rPr lang="ru-RU" sz="2800" dirty="0"/>
              <a:t>1.з.е.</a:t>
            </a:r>
          </a:p>
          <a:p>
            <a:pPr lvl="0">
              <a:buFont typeface="Arial" pitchFamily="34" charset="0"/>
              <a:buChar char="•"/>
            </a:pPr>
            <a:endParaRPr lang="ru-RU" sz="2800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8939336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269545" y="108582"/>
            <a:ext cx="77048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3.</a:t>
            </a:r>
            <a:r>
              <a:rPr lang="ru-RU" sz="2400" b="1" dirty="0">
                <a:solidFill>
                  <a:schemeClr val="bg1"/>
                </a:solidFill>
              </a:rPr>
              <a:t> Организационные и содержательные аспекты профессиональной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875" y="2106508"/>
            <a:ext cx="8229600" cy="4525963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</a:t>
            </a:r>
            <a:r>
              <a:rPr lang="ru-RU" dirty="0" smtClean="0"/>
              <a:t> </a:t>
            </a:r>
            <a:r>
              <a:rPr lang="ru-RU" dirty="0"/>
              <a:t>создать условия для формирования у студентов </a:t>
            </a:r>
            <a:r>
              <a:rPr lang="ru-RU" dirty="0" smtClean="0"/>
              <a:t>теоретико-методологических </a:t>
            </a:r>
            <a:r>
              <a:rPr lang="ru-RU" dirty="0"/>
              <a:t>и </a:t>
            </a:r>
            <a:r>
              <a:rPr lang="ru-RU" dirty="0" smtClean="0"/>
              <a:t>прикладных основ исследовательской</a:t>
            </a:r>
            <a:r>
              <a:rPr lang="ru-RU" dirty="0"/>
              <a:t> </a:t>
            </a:r>
            <a:r>
              <a:rPr lang="ru-RU" dirty="0" smtClean="0"/>
              <a:t>и диагностико-экспертной деятельности психолога специального и инклюзивного образования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857"/>
            <a:ext cx="9023350" cy="18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468560" y="278857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направления исследовательской и диагностико-экспертной деятельности психолога специального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 </a:t>
            </a:r>
            <a:r>
              <a:rPr lang="ru-RU" sz="2400" b="1" dirty="0">
                <a:solidFill>
                  <a:schemeClr val="bg1"/>
                </a:solidFill>
              </a:rPr>
              <a:t>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412776"/>
            <a:ext cx="8843838" cy="4713387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Задачи модуля:</a:t>
            </a:r>
            <a:endParaRPr lang="ru-RU" b="1" dirty="0"/>
          </a:p>
          <a:p>
            <a:pPr algn="just"/>
            <a:r>
              <a:rPr lang="ru-RU" sz="2800" dirty="0"/>
              <a:t>обеспечить умения ориентироваться в многообразии методов исследования в специальной психологии и вариативного их применения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оздать условия для практического овладения методами патопсихологического исследования и проведения дифференциальной диагностики нарушений развития;</a:t>
            </a:r>
          </a:p>
          <a:p>
            <a:pPr algn="just"/>
            <a:r>
              <a:rPr lang="ru-RU" sz="2800" dirty="0" smtClean="0"/>
              <a:t>сформировать умение проводить психолого-педагогическую диагностику лиц с ОВЗ</a:t>
            </a:r>
          </a:p>
          <a:p>
            <a:pPr algn="just"/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795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47" y="132050"/>
            <a:ext cx="68093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направления исследовательской и диагностико-экспертной деятельности психолога специального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823251"/>
              </p:ext>
            </p:extLst>
          </p:nvPr>
        </p:nvGraphicFramePr>
        <p:xfrm>
          <a:off x="405483" y="1694182"/>
          <a:ext cx="8229600" cy="482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229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18689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Демонстрирует</a:t>
                      </a:r>
                      <a:r>
                        <a:rPr lang="ru-RU" sz="2000" baseline="0" dirty="0" smtClean="0"/>
                        <a:t> владение методами сбора, обработки, анализа данных и представления результатов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Метод проблемного обучения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Метод мультимедиа</a:t>
                      </a:r>
                    </a:p>
                    <a:p>
                      <a:r>
                        <a:rPr lang="ru-RU" sz="2000" dirty="0" smtClean="0"/>
                        <a:t>Кейс-задания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Учебное моделирование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</a:t>
                      </a:r>
                    </a:p>
                    <a:p>
                      <a:r>
                        <a:rPr lang="ru-RU" sz="2000" dirty="0" smtClean="0"/>
                        <a:t>Контрольная работа</a:t>
                      </a:r>
                    </a:p>
                    <a:p>
                      <a:r>
                        <a:rPr lang="ru-RU" sz="2000" dirty="0" smtClean="0"/>
                        <a:t>Портфолио</a:t>
                      </a:r>
                    </a:p>
                    <a:p>
                      <a:r>
                        <a:rPr lang="ru-RU" sz="2000" dirty="0" smtClean="0"/>
                        <a:t>Методическая разработка</a:t>
                      </a:r>
                      <a:endParaRPr lang="ru-RU" sz="2000" dirty="0"/>
                    </a:p>
                  </a:txBody>
                  <a:tcPr/>
                </a:tc>
              </a:tr>
              <a:tr h="2267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Демонстрирует навыки составления психологических заключений по результатам обследования 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Интерактивная</a:t>
                      </a:r>
                      <a:r>
                        <a:rPr lang="ru-RU" sz="2000" baseline="0" dirty="0" smtClean="0"/>
                        <a:t> лекция</a:t>
                      </a:r>
                    </a:p>
                    <a:p>
                      <a:r>
                        <a:rPr lang="ru-RU" sz="2000" baseline="0" dirty="0" smtClean="0"/>
                        <a:t>Работа малыми группами</a:t>
                      </a:r>
                    </a:p>
                    <a:p>
                      <a:r>
                        <a:rPr lang="ru-RU" sz="2000" baseline="0" dirty="0" smtClean="0"/>
                        <a:t>Кейс-обучение</a:t>
                      </a:r>
                      <a:endParaRPr lang="ru-RU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</a:t>
                      </a:r>
                    </a:p>
                    <a:p>
                      <a:r>
                        <a:rPr lang="ru-RU" sz="2000" dirty="0" smtClean="0"/>
                        <a:t>Аналитический отчет</a:t>
                      </a:r>
                    </a:p>
                    <a:p>
                      <a:r>
                        <a:rPr lang="ru-RU" sz="2000" dirty="0" smtClean="0"/>
                        <a:t>Контрольная </a:t>
                      </a:r>
                      <a:r>
                        <a:rPr lang="ru-RU" sz="2000" dirty="0" smtClean="0"/>
                        <a:t>работа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Кейс-задания</a:t>
                      </a:r>
                    </a:p>
                    <a:p>
                      <a:r>
                        <a:rPr lang="ru-RU" sz="2000" dirty="0" smtClean="0"/>
                        <a:t>Учебное моделирование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" y="69880"/>
            <a:ext cx="9023350" cy="165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30046" y="-74110"/>
            <a:ext cx="7038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направления исследовательской и диагностико-экспертной деятельности психолога специального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4" y="1700809"/>
            <a:ext cx="9005455" cy="41764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  <a:endParaRPr lang="ru-RU" sz="2800" b="1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Качественные </a:t>
            </a:r>
            <a:r>
              <a:rPr lang="ru-RU" dirty="0"/>
              <a:t>и количественные </a:t>
            </a:r>
            <a:r>
              <a:rPr lang="ru-RU" dirty="0" smtClean="0"/>
              <a:t>методы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исследования </a:t>
            </a:r>
            <a:r>
              <a:rPr lang="ru-RU" dirty="0"/>
              <a:t>в специальной </a:t>
            </a:r>
            <a:r>
              <a:rPr lang="ru-RU" dirty="0" smtClean="0"/>
              <a:t>психологии – 5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(ОР 1)                     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 smtClean="0"/>
              <a:t>Методы </a:t>
            </a:r>
            <a:r>
              <a:rPr lang="ru-RU" dirty="0"/>
              <a:t>экспертной и </a:t>
            </a:r>
            <a:r>
              <a:rPr lang="ru-RU" dirty="0" smtClean="0"/>
              <a:t>диагностико-аналитической </a:t>
            </a:r>
            <a:r>
              <a:rPr lang="ru-RU" dirty="0"/>
              <a:t>деятельности психолога специального и инклюзивного образования </a:t>
            </a:r>
            <a:r>
              <a:rPr lang="ru-RU" dirty="0" smtClean="0"/>
              <a:t>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3 </a:t>
            </a:r>
            <a:r>
              <a:rPr lang="ru-RU" dirty="0" err="1"/>
              <a:t>з.е</a:t>
            </a:r>
            <a:r>
              <a:rPr lang="ru-RU" dirty="0" smtClean="0"/>
              <a:t>. (ОР 1, ОР 2)</a:t>
            </a:r>
          </a:p>
          <a:p>
            <a:pPr lvl="0">
              <a:spcBef>
                <a:spcPts val="0"/>
              </a:spcBef>
            </a:pPr>
            <a:r>
              <a:rPr lang="ru-RU" dirty="0"/>
              <a:t>Прикладная патопсихология - 4 </a:t>
            </a:r>
            <a:r>
              <a:rPr lang="ru-RU" dirty="0" err="1"/>
              <a:t>з.е</a:t>
            </a:r>
            <a:r>
              <a:rPr lang="ru-RU" dirty="0" smtClean="0"/>
              <a:t>. (ОР 1, ОР 2)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ru-RU" dirty="0" err="1"/>
              <a:t>Девиантология</a:t>
            </a:r>
            <a:r>
              <a:rPr lang="ru-RU" dirty="0"/>
              <a:t> </a:t>
            </a:r>
            <a:r>
              <a:rPr lang="ru-RU" dirty="0" smtClean="0"/>
              <a:t>- 3 </a:t>
            </a:r>
            <a:r>
              <a:rPr lang="ru-RU" dirty="0" err="1"/>
              <a:t>з.е</a:t>
            </a:r>
            <a:r>
              <a:rPr lang="ru-RU" dirty="0" smtClean="0"/>
              <a:t>. (ОР 2)</a:t>
            </a: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62" y="164111"/>
            <a:ext cx="9168261" cy="165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24261" y="62080"/>
            <a:ext cx="680935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направления исследовательской и диагностико-экспертной деятельности психолога специального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 инклюзивного </a:t>
            </a:r>
            <a:r>
              <a:rPr lang="ru-RU" sz="2400" b="1" dirty="0" smtClean="0">
                <a:solidFill>
                  <a:schemeClr val="bg1"/>
                </a:solidFill>
              </a:rPr>
              <a:t>образования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2132856"/>
            <a:ext cx="8915846" cy="4176463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Курсы </a:t>
            </a:r>
            <a:r>
              <a:rPr lang="ru-RU" b="1" dirty="0"/>
              <a:t>по </a:t>
            </a:r>
            <a:r>
              <a:rPr lang="ru-RU" b="1" dirty="0" smtClean="0"/>
              <a:t>выбору (1 из 3) </a:t>
            </a:r>
            <a:r>
              <a:rPr lang="ru-RU" dirty="0" smtClean="0"/>
              <a:t>– 2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Индивидуально-возрастной подход в психолого-педагогической диагностике лиц с </a:t>
            </a:r>
            <a:r>
              <a:rPr lang="ru-RU" dirty="0" smtClean="0"/>
              <a:t>ОВЗ</a:t>
            </a:r>
          </a:p>
          <a:p>
            <a:pPr lvl="0"/>
            <a:r>
              <a:rPr lang="ru-RU" dirty="0" smtClean="0"/>
              <a:t>Нейропсихологическая </a:t>
            </a:r>
            <a:r>
              <a:rPr lang="ru-RU" dirty="0"/>
              <a:t>диагностика развития детей дошкольного </a:t>
            </a:r>
            <a:r>
              <a:rPr lang="ru-RU" dirty="0" smtClean="0"/>
              <a:t>возраста</a:t>
            </a:r>
          </a:p>
          <a:p>
            <a:pPr lvl="0"/>
            <a:r>
              <a:rPr lang="ru-RU" dirty="0" smtClean="0"/>
              <a:t>Методы </a:t>
            </a:r>
            <a:r>
              <a:rPr lang="ru-RU" dirty="0"/>
              <a:t>исследования социальной ситуации развития ребенка с </a:t>
            </a:r>
            <a:r>
              <a:rPr lang="ru-RU" dirty="0" smtClean="0"/>
              <a:t>ОВЗ</a:t>
            </a: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2" y="22243"/>
            <a:ext cx="9144000" cy="172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4592" y="126729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Инновационные направления исследовательской и диагностико-экспертной деятельности психолога специального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и инклюзивного </a:t>
            </a:r>
            <a:r>
              <a:rPr lang="ru-RU" sz="2000" b="1" dirty="0" smtClean="0">
                <a:solidFill>
                  <a:schemeClr val="bg1"/>
                </a:solidFill>
              </a:rPr>
              <a:t>образован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2132856"/>
            <a:ext cx="8915846" cy="41764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Событие:</a:t>
            </a:r>
            <a:r>
              <a:rPr lang="ru-RU" b="1" i="1" dirty="0"/>
              <a:t> </a:t>
            </a:r>
            <a:r>
              <a:rPr lang="ru-RU" dirty="0"/>
              <a:t>«Проектирование модели  психологического мониторинга образовательной среды в специальных образовательных учреждениях / учреждениях, реализующих инклюзивную </a:t>
            </a:r>
            <a:r>
              <a:rPr lang="ru-RU" dirty="0" smtClean="0"/>
              <a:t>практику» - 1 </a:t>
            </a:r>
            <a:r>
              <a:rPr lang="ru-RU" dirty="0" err="1"/>
              <a:t>з.е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НИР </a:t>
            </a:r>
            <a:r>
              <a:rPr lang="ru-RU" dirty="0" smtClean="0"/>
              <a:t>- 2 </a:t>
            </a:r>
            <a:r>
              <a:rPr lang="ru-RU" dirty="0" err="1"/>
              <a:t>з.е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Курсовая работа</a:t>
            </a:r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51" y="44506"/>
            <a:ext cx="9144000" cy="172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3648" y="-79922"/>
            <a:ext cx="68093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4.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направления исследовательской и диагностико-экспертной деятельности психолога специального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5905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ОПОП Логопедия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8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7"/>
          <p:cNvSpPr txBox="1">
            <a:spLocks noGrp="1"/>
          </p:cNvSpPr>
          <p:nvPr>
            <p:ph idx="1"/>
          </p:nvPr>
        </p:nvSpPr>
        <p:spPr bwMode="auto">
          <a:xfrm>
            <a:off x="166327" y="1052736"/>
            <a:ext cx="8229600" cy="1512168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2.</a:t>
            </a:r>
            <a:r>
              <a:rPr lang="ru-RU" sz="2400" b="1" dirty="0" smtClean="0"/>
              <a:t> </a:t>
            </a:r>
            <a:r>
              <a:rPr lang="ru-RU" sz="2800" b="1" dirty="0" smtClean="0"/>
              <a:t>Проблемы психического дизонтогенеза в современной специальной психологии (13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</a:t>
            </a:r>
          </a:p>
          <a:p>
            <a:pPr marL="0" indent="0" algn="ctr">
              <a:buFont typeface="Arial" charset="0"/>
              <a:buNone/>
            </a:pPr>
            <a:r>
              <a:rPr lang="ru-RU" sz="2800" b="1" i="1" u="sng" dirty="0" smtClean="0"/>
              <a:t>2 триместр</a:t>
            </a:r>
            <a:endParaRPr lang="ru-RU" sz="2800" b="1" i="1" u="sng" dirty="0"/>
          </a:p>
        </p:txBody>
      </p:sp>
      <p:sp>
        <p:nvSpPr>
          <p:cNvPr id="8" name="Объект 7"/>
          <p:cNvSpPr txBox="1">
            <a:spLocks/>
          </p:cNvSpPr>
          <p:nvPr/>
        </p:nvSpPr>
        <p:spPr bwMode="auto">
          <a:xfrm>
            <a:off x="143525" y="2852936"/>
            <a:ext cx="8229600" cy="1656184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3.</a:t>
            </a:r>
            <a:r>
              <a:rPr lang="ru-RU" sz="2800" b="1" dirty="0" smtClean="0"/>
              <a:t> Организационные и содержательные аспекты профессиональной деятельности психолога специального и инклюзивного образования (7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 </a:t>
            </a:r>
            <a:r>
              <a:rPr lang="ru-RU" sz="2800" b="1" i="1" u="sng" dirty="0" smtClean="0"/>
              <a:t>2 триместр</a:t>
            </a:r>
            <a:endParaRPr lang="ru-RU" sz="2800" b="1" i="1" u="sng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175435" y="4797152"/>
            <a:ext cx="8229600" cy="1800200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4.</a:t>
            </a:r>
            <a:r>
              <a:rPr lang="ru-RU" sz="2400" b="1" dirty="0" smtClean="0"/>
              <a:t> </a:t>
            </a:r>
            <a:r>
              <a:rPr lang="ru-RU" sz="2800" b="1" dirty="0" smtClean="0"/>
              <a:t>Инновационные направления исследовательской и диагностико-экспертной деятельности </a:t>
            </a:r>
            <a:r>
              <a:rPr lang="ru-RU" sz="2800" b="1" dirty="0"/>
              <a:t>п</a:t>
            </a:r>
            <a:r>
              <a:rPr lang="ru-RU" sz="2800" b="1" dirty="0" smtClean="0"/>
              <a:t>сихолога специального и инклюзивного образования (20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 </a:t>
            </a:r>
            <a:r>
              <a:rPr lang="ru-RU" sz="2800" b="1" i="1" u="sng" dirty="0" smtClean="0"/>
              <a:t>3 триместр</a:t>
            </a:r>
            <a:endParaRPr lang="ru-RU" sz="2800" b="1" i="1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4744" y="132707"/>
            <a:ext cx="6128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ОПОП «Специальная психология»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9607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 </a:t>
            </a:r>
            <a:r>
              <a:rPr lang="ru-RU" dirty="0" smtClean="0"/>
              <a:t>способствовать теоретическому и практическому овладению студентами  методами, приемами, средствами, формами и технологиями  </a:t>
            </a:r>
            <a:r>
              <a:rPr lang="ru-RU" dirty="0"/>
              <a:t>коррекционно-развивающей </a:t>
            </a:r>
            <a:r>
              <a:rPr lang="ru-RU" dirty="0" smtClean="0"/>
              <a:t>работы с лицами с ОВЗ</a:t>
            </a:r>
            <a:endParaRPr lang="ru-RU" dirty="0"/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561"/>
            <a:ext cx="9023350" cy="149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80528" y="278857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Модуль 5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методы и технологии коррекционно-развивающей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13260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700808"/>
            <a:ext cx="8843838" cy="4425355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/>
              <a:t>Задачи модуля:</a:t>
            </a:r>
            <a:endParaRPr lang="ru-RU" sz="2800" b="1" dirty="0"/>
          </a:p>
          <a:p>
            <a:pPr algn="just"/>
            <a:r>
              <a:rPr lang="ru-RU" sz="2800" dirty="0"/>
              <a:t>способствовать формированию у студентов умений свободно ориентироваться в </a:t>
            </a:r>
            <a:r>
              <a:rPr lang="ru-RU" sz="2800" dirty="0" smtClean="0"/>
              <a:t>теоретико-методических основах коррекционно-развивающей деятельности психолога специального и инклюзивного образования;</a:t>
            </a:r>
          </a:p>
          <a:p>
            <a:pPr algn="just"/>
            <a:r>
              <a:rPr lang="ru-RU" sz="2800" dirty="0"/>
              <a:t>о</a:t>
            </a:r>
            <a:r>
              <a:rPr lang="ru-RU" sz="2800" dirty="0" smtClean="0"/>
              <a:t>беспечить условия для овладения прикладными технологиями психолого-педагогического сопровождения разных категорий лиц с ОВЗ;</a:t>
            </a:r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формировать способность дифференцированного отбора и применения средств развития и коррекции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302" y="116632"/>
            <a:ext cx="73630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5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методы и технологии коррекционно-развивающей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983809"/>
              </p:ext>
            </p:extLst>
          </p:nvPr>
        </p:nvGraphicFramePr>
        <p:xfrm>
          <a:off x="251520" y="1746401"/>
          <a:ext cx="8229600" cy="501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462064"/>
                <a:gridCol w="2743200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1. Демонстрирует</a:t>
                      </a:r>
                      <a:r>
                        <a:rPr lang="ru-RU" baseline="0" dirty="0" smtClean="0"/>
                        <a:t> навыки оптимального выбора и рационального использования методов, приемов, средств и форм коррекционно-развивающей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 мультимедиа</a:t>
                      </a:r>
                    </a:p>
                    <a:p>
                      <a:r>
                        <a:rPr lang="ru-RU" dirty="0" smtClean="0"/>
                        <a:t>Метод проблемного обучения</a:t>
                      </a:r>
                    </a:p>
                    <a:p>
                      <a:r>
                        <a:rPr lang="ru-RU" dirty="0" smtClean="0"/>
                        <a:t>Кейс-обучение</a:t>
                      </a:r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Тренинг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Работа в малых группах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Аналитический отчет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Кейс-задания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2. Демонстрирует владение</a:t>
                      </a:r>
                      <a:r>
                        <a:rPr lang="ru-RU" baseline="0" dirty="0" smtClean="0"/>
                        <a:t> арсеналом психолого-педагогических и специальнопсихологических технологий в коррекционно-развивающей работе с детьми с ОВЗ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 моделирования</a:t>
                      </a:r>
                    </a:p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лекция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Тренинг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Обучающие игры (деловые, ролевые, имитации и др.)</a:t>
                      </a:r>
                    </a:p>
                    <a:p>
                      <a:r>
                        <a:rPr lang="ru-RU" baseline="0" dirty="0" smtClean="0"/>
                        <a:t>Кейс-обучение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r>
                        <a:rPr lang="ru-RU" dirty="0" smtClean="0"/>
                        <a:t>Технологические карты</a:t>
                      </a:r>
                    </a:p>
                    <a:p>
                      <a:r>
                        <a:rPr lang="ru-RU" dirty="0" smtClean="0"/>
                        <a:t>Учебное моделирование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65357"/>
            <a:ext cx="9023350" cy="11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934"/>
            <a:ext cx="9080613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116632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5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методы и технологии коррекционно-развивающей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8159750" cy="4320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</a:p>
          <a:p>
            <a:pPr lvl="0"/>
            <a:r>
              <a:rPr lang="ru-RU" dirty="0"/>
              <a:t>Коррекционно-развивающая  деятельность психолога специального и инклюзивного </a:t>
            </a:r>
            <a:r>
              <a:rPr lang="ru-RU" dirty="0" smtClean="0"/>
              <a:t>образования - 5 </a:t>
            </a:r>
            <a:r>
              <a:rPr lang="ru-RU" dirty="0" err="1"/>
              <a:t>з.е</a:t>
            </a:r>
            <a:r>
              <a:rPr lang="ru-RU" dirty="0" smtClean="0"/>
              <a:t>. (ОР 1)</a:t>
            </a:r>
            <a:endParaRPr lang="ru-RU" dirty="0"/>
          </a:p>
          <a:p>
            <a:pPr lvl="0"/>
            <a:r>
              <a:rPr lang="ru-RU" dirty="0"/>
              <a:t>Прикладные технологии психолого-педагогического сопровождения лиц с </a:t>
            </a:r>
            <a:r>
              <a:rPr lang="ru-RU" dirty="0" smtClean="0"/>
              <a:t>ОВЗ  - 4 </a:t>
            </a:r>
            <a:r>
              <a:rPr lang="ru-RU" dirty="0" err="1"/>
              <a:t>з.е</a:t>
            </a:r>
            <a:r>
              <a:rPr lang="ru-RU" dirty="0" smtClean="0"/>
              <a:t>. (ОР 2)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53906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17525" y="190237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08520" y="116632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5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методы и технологии коррекционно-развивающей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628800"/>
            <a:ext cx="8915846" cy="4680519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b="1" dirty="0" smtClean="0"/>
              <a:t>Курсы </a:t>
            </a:r>
            <a:r>
              <a:rPr lang="ru-RU" sz="2800" b="1" dirty="0"/>
              <a:t>по </a:t>
            </a:r>
            <a:r>
              <a:rPr lang="ru-RU" sz="2800" b="1" dirty="0" smtClean="0"/>
              <a:t>выбору (2 из 5) </a:t>
            </a:r>
            <a:r>
              <a:rPr lang="ru-RU" sz="2800" dirty="0" smtClean="0"/>
              <a:t>– 6 </a:t>
            </a:r>
            <a:r>
              <a:rPr lang="ru-RU" sz="2800" dirty="0" err="1" smtClean="0"/>
              <a:t>з.е</a:t>
            </a:r>
            <a:r>
              <a:rPr lang="ru-RU" sz="2800" dirty="0" smtClean="0"/>
              <a:t>.</a:t>
            </a:r>
            <a:endParaRPr lang="ru-RU" sz="2800" dirty="0"/>
          </a:p>
          <a:p>
            <a:pPr lvl="0"/>
            <a:r>
              <a:rPr lang="en-US" sz="2800" dirty="0"/>
              <a:t>SAND</a:t>
            </a:r>
            <a:r>
              <a:rPr lang="ru-RU" sz="2800" dirty="0"/>
              <a:t>-</a:t>
            </a:r>
            <a:r>
              <a:rPr lang="en-US" sz="2800" dirty="0"/>
              <a:t>ART</a:t>
            </a:r>
            <a:r>
              <a:rPr lang="ru-RU" sz="2800" dirty="0"/>
              <a:t> и инновационные методы арт-терапии в специальной </a:t>
            </a:r>
            <a:r>
              <a:rPr lang="ru-RU" sz="2800" dirty="0" smtClean="0"/>
              <a:t>психологии</a:t>
            </a:r>
          </a:p>
          <a:p>
            <a:pPr lvl="0"/>
            <a:r>
              <a:rPr lang="ru-RU" sz="2800" dirty="0" smtClean="0"/>
              <a:t>Игра </a:t>
            </a:r>
            <a:r>
              <a:rPr lang="ru-RU" sz="2800" dirty="0"/>
              <a:t>как средство развития и коррекции детей с </a:t>
            </a:r>
            <a:r>
              <a:rPr lang="ru-RU" sz="2800" dirty="0" smtClean="0"/>
              <a:t>ОВЗ</a:t>
            </a:r>
          </a:p>
          <a:p>
            <a:pPr lvl="0"/>
            <a:r>
              <a:rPr lang="ru-RU" sz="2800" dirty="0" smtClean="0"/>
              <a:t>Технологии </a:t>
            </a:r>
            <a:r>
              <a:rPr lang="ru-RU" sz="2800" dirty="0"/>
              <a:t>тренинговой работы в специальном и инклюзивном </a:t>
            </a:r>
            <a:r>
              <a:rPr lang="ru-RU" sz="2800" dirty="0" smtClean="0"/>
              <a:t>образовании</a:t>
            </a:r>
          </a:p>
          <a:p>
            <a:pPr lvl="0"/>
            <a:r>
              <a:rPr lang="ru-RU" sz="2800" dirty="0" smtClean="0"/>
              <a:t>Интерактивные </a:t>
            </a:r>
            <a:r>
              <a:rPr lang="ru-RU" sz="2800" dirty="0"/>
              <a:t>методы работы специального психолога с родителями и </a:t>
            </a:r>
            <a:r>
              <a:rPr lang="ru-RU" sz="2800" dirty="0" smtClean="0"/>
              <a:t>педагогами</a:t>
            </a:r>
          </a:p>
          <a:p>
            <a:pPr lvl="0"/>
            <a:r>
              <a:rPr lang="ru-RU" sz="2800" dirty="0" smtClean="0"/>
              <a:t>Коррекционно-развивающие </a:t>
            </a:r>
            <a:r>
              <a:rPr lang="ru-RU" sz="2800" dirty="0"/>
              <a:t>технологии подготовки к обучению в школе детей с </a:t>
            </a:r>
            <a:r>
              <a:rPr lang="ru-RU" sz="2800" dirty="0" smtClean="0"/>
              <a:t>ОВЗ</a:t>
            </a:r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212057"/>
            <a:ext cx="902335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252536" y="32251"/>
            <a:ext cx="77048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5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dirty="0">
                <a:solidFill>
                  <a:schemeClr val="bg1"/>
                </a:solidFill>
              </a:rPr>
              <a:t>Инновационные методы и технологии коррекционно-развивающей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 </a:t>
            </a:r>
            <a:r>
              <a:rPr lang="ru-RU" dirty="0"/>
              <a:t>создать условия для формирования у студентов теоретико- прикладных </a:t>
            </a:r>
            <a:r>
              <a:rPr lang="ru-RU" dirty="0" smtClean="0"/>
              <a:t>основ консультативной </a:t>
            </a:r>
            <a:r>
              <a:rPr lang="ru-RU" dirty="0"/>
              <a:t>деятельности психолога специального и инклюзивного </a:t>
            </a:r>
            <a:r>
              <a:rPr lang="ru-RU" dirty="0" smtClean="0"/>
              <a:t>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857"/>
            <a:ext cx="9023350" cy="16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404241"/>
            <a:ext cx="6678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4823"/>
            <a:ext cx="8843838" cy="4281340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/>
              <a:t>Задачи модуля:</a:t>
            </a:r>
          </a:p>
          <a:p>
            <a:pPr algn="just"/>
            <a:r>
              <a:rPr lang="ru-RU" sz="2800" dirty="0"/>
              <a:t>обеспечить условия для овладения технологиями  консультирования лиц с ОВЗ и их окружения;</a:t>
            </a:r>
          </a:p>
          <a:p>
            <a:pPr algn="just"/>
            <a:r>
              <a:rPr lang="ru-RU" sz="2800" dirty="0"/>
              <a:t>способствовать формированию умений оптимального выбора направлений, форм, техник и приемов психологического консультирования в ходе решения профессиональных задач;</a:t>
            </a:r>
          </a:p>
          <a:p>
            <a:pPr algn="just"/>
            <a:r>
              <a:rPr lang="ru-RU" sz="2800" dirty="0"/>
              <a:t>сформировать способность к профессиональной коммуникации с лицами с ОВЗ и субъектами их микро- и макросоциального окружения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0650" y="265356"/>
            <a:ext cx="680935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583894"/>
              </p:ext>
            </p:extLst>
          </p:nvPr>
        </p:nvGraphicFramePr>
        <p:xfrm>
          <a:off x="411086" y="2060848"/>
          <a:ext cx="8229600" cy="354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Образовательные результаты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Методы обучения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Средства оценивания ОР</a:t>
                      </a:r>
                      <a:endParaRPr lang="ru-RU" sz="1800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Демонстрирует владение</a:t>
                      </a:r>
                      <a:r>
                        <a:rPr lang="ru-RU" sz="1800" baseline="0" dirty="0" smtClean="0"/>
                        <a:t> технологиями построения консультативного процесса в соответствии  с запросом и актуальными потребностями субъектов микро- и макросоциального окружения ребенка с ОВЗ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Метод моделирования</a:t>
                      </a:r>
                    </a:p>
                    <a:p>
                      <a:r>
                        <a:rPr lang="ru-RU" sz="1800" dirty="0" smtClean="0"/>
                        <a:t>Метод проблемного обучения</a:t>
                      </a:r>
                    </a:p>
                    <a:p>
                      <a:r>
                        <a:rPr lang="ru-RU" sz="1800" dirty="0" smtClean="0"/>
                        <a:t>Дискуссии</a:t>
                      </a:r>
                    </a:p>
                    <a:p>
                      <a:r>
                        <a:rPr lang="ru-RU" sz="1800" dirty="0" smtClean="0"/>
                        <a:t>Рефлексивная оценка</a:t>
                      </a:r>
                    </a:p>
                    <a:p>
                      <a:r>
                        <a:rPr lang="ru-RU" sz="1800" dirty="0" smtClean="0"/>
                        <a:t>Тренинг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Тест</a:t>
                      </a:r>
                    </a:p>
                    <a:p>
                      <a:r>
                        <a:rPr lang="ru-RU" sz="1800" dirty="0" smtClean="0"/>
                        <a:t>Эссе</a:t>
                      </a:r>
                    </a:p>
                    <a:p>
                      <a:r>
                        <a:rPr lang="ru-RU" sz="1800" dirty="0" smtClean="0"/>
                        <a:t>Контрольная работа</a:t>
                      </a:r>
                    </a:p>
                    <a:p>
                      <a:r>
                        <a:rPr lang="ru-RU" sz="1800" dirty="0" smtClean="0"/>
                        <a:t>Методическая разработка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65357"/>
            <a:ext cx="9023350" cy="11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265355"/>
            <a:ext cx="902335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650" y="253596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8159750" cy="4320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</a:p>
          <a:p>
            <a:pPr lvl="0"/>
            <a:r>
              <a:rPr lang="ru-RU" dirty="0"/>
              <a:t>Психологическое консультирование лиц с </a:t>
            </a:r>
            <a:r>
              <a:rPr lang="ru-RU" dirty="0" smtClean="0"/>
              <a:t>ОВЗ</a:t>
            </a:r>
            <a:r>
              <a:rPr lang="ru-RU" dirty="0"/>
              <a:t> </a:t>
            </a:r>
            <a:r>
              <a:rPr lang="ru-RU" dirty="0" smtClean="0"/>
              <a:t>- 4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Технологии специального семейного </a:t>
            </a:r>
            <a:r>
              <a:rPr lang="ru-RU" dirty="0" smtClean="0"/>
              <a:t>консультирования - 2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8033" y="188640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3214"/>
            <a:ext cx="8915846" cy="4592511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Курсы </a:t>
            </a:r>
            <a:r>
              <a:rPr lang="ru-RU" b="1" dirty="0"/>
              <a:t>по </a:t>
            </a:r>
            <a:r>
              <a:rPr lang="ru-RU" b="1" dirty="0" smtClean="0"/>
              <a:t>выбору (1 из 3) </a:t>
            </a:r>
            <a:r>
              <a:rPr lang="ru-RU" dirty="0" smtClean="0"/>
              <a:t>– 2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Индивидуально-возрастное консультирование в специальном и инклюзивном </a:t>
            </a:r>
            <a:r>
              <a:rPr lang="ru-RU" dirty="0" smtClean="0"/>
              <a:t>образовании</a:t>
            </a:r>
          </a:p>
          <a:p>
            <a:pPr lvl="0"/>
            <a:r>
              <a:rPr lang="ru-RU" dirty="0" smtClean="0"/>
              <a:t>Возрастно-психологический </a:t>
            </a:r>
            <a:r>
              <a:rPr lang="ru-RU" dirty="0"/>
              <a:t>подход в консультировании лиц с </a:t>
            </a:r>
            <a:r>
              <a:rPr lang="ru-RU" dirty="0" smtClean="0"/>
              <a:t>ОВЗ</a:t>
            </a:r>
            <a:endParaRPr lang="ru-RU" dirty="0"/>
          </a:p>
          <a:p>
            <a:pPr lvl="0"/>
            <a:r>
              <a:rPr lang="ru-RU" dirty="0"/>
              <a:t>Консультирование лиц с ОВЗ в контексте возрастного </a:t>
            </a:r>
            <a:r>
              <a:rPr lang="ru-RU" dirty="0" smtClean="0"/>
              <a:t>развития</a:t>
            </a:r>
          </a:p>
          <a:p>
            <a:pPr marL="0" lvl="0" indent="0">
              <a:buNone/>
            </a:pPr>
            <a:endParaRPr lang="ru-RU" sz="2800" dirty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8033" y="265356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59055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ОПОП Логопедия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8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7"/>
          <p:cNvSpPr txBox="1">
            <a:spLocks/>
          </p:cNvSpPr>
          <p:nvPr/>
        </p:nvSpPr>
        <p:spPr bwMode="auto">
          <a:xfrm>
            <a:off x="179512" y="1052736"/>
            <a:ext cx="8229600" cy="1656184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5</a:t>
            </a:r>
            <a:r>
              <a:rPr lang="ru-RU" sz="2800" b="1" i="1" dirty="0" smtClean="0"/>
              <a:t>. </a:t>
            </a:r>
            <a:r>
              <a:rPr lang="ru-RU" sz="2800" b="1" dirty="0" smtClean="0"/>
              <a:t>Инновационные методы и технологии коррекционно-развивающей деятельности психолога специального и инклюзивного образования (20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 </a:t>
            </a:r>
            <a:r>
              <a:rPr lang="ru-RU" sz="2800" b="1" i="1" u="sng" dirty="0" smtClean="0"/>
              <a:t>4 триместр</a:t>
            </a:r>
            <a:endParaRPr lang="ru-RU" sz="2800" b="1" i="1" u="sng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 bwMode="auto">
          <a:xfrm>
            <a:off x="171358" y="3068960"/>
            <a:ext cx="8229600" cy="1728192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6. </a:t>
            </a:r>
            <a:r>
              <a:rPr lang="ru-RU" sz="2800" b="1" dirty="0" smtClean="0"/>
              <a:t>Позитивные практики психологического консультирования в специальном и инклюзивном образовании (11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 </a:t>
            </a:r>
            <a:r>
              <a:rPr lang="ru-RU" sz="2800" b="1" i="1" u="sng" dirty="0" smtClean="0"/>
              <a:t>5 триместр</a:t>
            </a:r>
            <a:endParaRPr lang="ru-RU" sz="2800" b="1" i="1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4744" y="132707"/>
            <a:ext cx="6128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ОПОП «Специальная психология»</a:t>
            </a:r>
            <a:endParaRPr lang="ru-RU" sz="2800" b="1" dirty="0"/>
          </a:p>
        </p:txBody>
      </p:sp>
      <p:sp>
        <p:nvSpPr>
          <p:cNvPr id="14" name="Объект 7"/>
          <p:cNvSpPr txBox="1">
            <a:spLocks/>
          </p:cNvSpPr>
          <p:nvPr/>
        </p:nvSpPr>
        <p:spPr bwMode="auto">
          <a:xfrm>
            <a:off x="179512" y="5157192"/>
            <a:ext cx="8229600" cy="1292486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i="1" dirty="0" smtClean="0"/>
              <a:t>Модуль 7. </a:t>
            </a:r>
            <a:r>
              <a:rPr lang="ru-RU" sz="2800" b="1" dirty="0" smtClean="0"/>
              <a:t>Психологические основы специальной андрагогики (9 </a:t>
            </a:r>
            <a:r>
              <a:rPr lang="ru-RU" sz="2800" b="1" dirty="0" err="1" smtClean="0"/>
              <a:t>з.е</a:t>
            </a:r>
            <a:r>
              <a:rPr lang="ru-RU" sz="2800" b="1" dirty="0" smtClean="0"/>
              <a:t>.) </a:t>
            </a:r>
            <a:r>
              <a:rPr lang="ru-RU" sz="2800" b="1" i="1" u="sng" dirty="0" smtClean="0">
                <a:solidFill>
                  <a:schemeClr val="bg1"/>
                </a:solidFill>
              </a:rPr>
              <a:t>5 триместр</a:t>
            </a:r>
            <a:endParaRPr lang="ru-RU" sz="28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3214"/>
            <a:ext cx="8915846" cy="4592511"/>
          </a:xfrm>
        </p:spPr>
        <p:txBody>
          <a:bodyPr/>
          <a:lstStyle/>
          <a:p>
            <a:pPr marL="0" lv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Событие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  <a:r>
              <a:rPr lang="ru-RU" b="1" i="1" dirty="0"/>
              <a:t> </a:t>
            </a:r>
            <a:r>
              <a:rPr lang="ru-RU" dirty="0"/>
              <a:t>творческая мастерская «Инновационные и традиционные направления психологического консультирования лиц с ОВЗ и их семей» </a:t>
            </a:r>
            <a:r>
              <a:rPr lang="ru-RU" dirty="0" smtClean="0"/>
              <a:t>- 1 </a:t>
            </a:r>
            <a:r>
              <a:rPr lang="ru-RU" dirty="0" err="1"/>
              <a:t>з.е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Социально-психологическая практика на базе учреждений социальной защиты и здравоохранения </a:t>
            </a:r>
            <a:r>
              <a:rPr lang="ru-RU" dirty="0" smtClean="0"/>
              <a:t>- 2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marL="0" lvl="0" indent="0">
              <a:buNone/>
            </a:pPr>
            <a:endParaRPr lang="ru-RU" sz="2800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650" y="265356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6. </a:t>
            </a:r>
            <a:r>
              <a:rPr lang="ru-RU" sz="2400" b="1" dirty="0">
                <a:solidFill>
                  <a:schemeClr val="bg1"/>
                </a:solidFill>
              </a:rPr>
              <a:t>Позитивные практики психологического консультирования в специальном и инклюзивном образовании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</a:t>
            </a:r>
            <a:r>
              <a:rPr lang="ru-RU" dirty="0" smtClean="0"/>
              <a:t> создать условия для формирования у студентов </a:t>
            </a:r>
            <a:r>
              <a:rPr lang="ru-RU" dirty="0"/>
              <a:t>научных представлений об </a:t>
            </a:r>
            <a:r>
              <a:rPr lang="ru-RU" dirty="0" smtClean="0"/>
              <a:t>особенностях развития взрослых лиц с ОВЗ и умений осуществлять психологическое сопровождение их развития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553"/>
            <a:ext cx="9023350" cy="149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404241"/>
            <a:ext cx="6678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Модуль 7. </a:t>
            </a:r>
            <a:r>
              <a:rPr lang="ru-RU" sz="2400" b="1" dirty="0">
                <a:solidFill>
                  <a:schemeClr val="bg1"/>
                </a:solidFill>
              </a:rPr>
              <a:t>Психологические основы специальной андрагогики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4823"/>
            <a:ext cx="8843838" cy="4281340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Задачи модуля:</a:t>
            </a:r>
            <a:endParaRPr lang="ru-RU" b="1" dirty="0"/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формировать представления о развитии лиц с ОВЗ в периоды взрослости, об особенностях процесса социально-психологической реабилитации и трудовой адаптации;</a:t>
            </a:r>
          </a:p>
          <a:p>
            <a:pPr algn="just"/>
            <a:r>
              <a:rPr lang="ru-RU" sz="2800" dirty="0"/>
              <a:t>р</a:t>
            </a:r>
            <a:r>
              <a:rPr lang="ru-RU" sz="2800" dirty="0" smtClean="0"/>
              <a:t>азвивать умение построения профессиональной  коммуникации со специалистами смежных профессий, участвующих в комплексном сопровождении развития лиц с ОВЗ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404241"/>
            <a:ext cx="69300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7. </a:t>
            </a:r>
            <a:r>
              <a:rPr lang="ru-RU" sz="2400" b="1" dirty="0">
                <a:solidFill>
                  <a:schemeClr val="bg1"/>
                </a:solidFill>
              </a:rPr>
              <a:t>Психологические основы специальной андрагогики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74615"/>
              </p:ext>
            </p:extLst>
          </p:nvPr>
        </p:nvGraphicFramePr>
        <p:xfrm>
          <a:off x="411086" y="1844822"/>
          <a:ext cx="8229600" cy="437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Демонстрирует</a:t>
                      </a:r>
                      <a:r>
                        <a:rPr lang="ru-RU" baseline="0" dirty="0" smtClean="0"/>
                        <a:t> навыки коммуникации и определяет характер и формы взаимодействия с общественными и социальными организациями, учреждениями образования , здравоохранения, культуры,  исходя из задач профессиональной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моделирования</a:t>
                      </a:r>
                    </a:p>
                    <a:p>
                      <a:r>
                        <a:rPr lang="ru-RU" dirty="0" smtClean="0"/>
                        <a:t>Метод проблемного обучения</a:t>
                      </a:r>
                    </a:p>
                    <a:p>
                      <a:r>
                        <a:rPr lang="ru-RU" dirty="0" smtClean="0"/>
                        <a:t>Кейс-обучение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Дискуссия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r>
                        <a:rPr lang="ru-RU" dirty="0" smtClean="0"/>
                        <a:t>Аналитический </a:t>
                      </a:r>
                      <a:r>
                        <a:rPr lang="ru-RU" dirty="0" smtClean="0"/>
                        <a:t>отчет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Кейс-задания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65357"/>
            <a:ext cx="9023350" cy="11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265355"/>
            <a:ext cx="902335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4211" y="404241"/>
            <a:ext cx="69157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7. </a:t>
            </a:r>
            <a:r>
              <a:rPr lang="ru-RU" sz="2400" b="1" dirty="0">
                <a:solidFill>
                  <a:schemeClr val="bg1"/>
                </a:solidFill>
              </a:rPr>
              <a:t>Психологические основы специальной андрагогики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8159750" cy="4320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</a:p>
          <a:p>
            <a:pPr lvl="0"/>
            <a:r>
              <a:rPr lang="ru-RU" dirty="0"/>
              <a:t>Социально-психологическая реабилитация и профориентация лиц с </a:t>
            </a:r>
            <a:r>
              <a:rPr lang="ru-RU" dirty="0" smtClean="0"/>
              <a:t>ОВЗ - 2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Межведомственное </a:t>
            </a:r>
            <a:r>
              <a:rPr lang="ru-RU" dirty="0"/>
              <a:t>взаимодействие в организации психологической помощи лицам с </a:t>
            </a:r>
            <a:r>
              <a:rPr lang="ru-RU" dirty="0" smtClean="0"/>
              <a:t>ОВЗ - 2 </a:t>
            </a:r>
            <a:r>
              <a:rPr lang="ru-RU" dirty="0" err="1"/>
              <a:t>з.е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650" y="393369"/>
            <a:ext cx="680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Модуль 7. </a:t>
            </a:r>
            <a:r>
              <a:rPr lang="ru-RU" sz="2400" b="1" dirty="0">
                <a:solidFill>
                  <a:schemeClr val="bg1"/>
                </a:solidFill>
              </a:rPr>
              <a:t>Психологические основы специальной андрагогики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716808"/>
            <a:ext cx="8915846" cy="4592511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Курсы </a:t>
            </a:r>
            <a:r>
              <a:rPr lang="ru-RU" b="1" dirty="0"/>
              <a:t>по </a:t>
            </a:r>
            <a:r>
              <a:rPr lang="ru-RU" b="1" dirty="0" smtClean="0"/>
              <a:t>выбору (1 из 3) </a:t>
            </a:r>
            <a:r>
              <a:rPr lang="ru-RU" dirty="0" smtClean="0"/>
              <a:t>– 2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Введение в специальную </a:t>
            </a:r>
            <a:r>
              <a:rPr lang="ru-RU" dirty="0" err="1" smtClean="0"/>
              <a:t>геронтопсихологию</a:t>
            </a:r>
            <a:endParaRPr lang="ru-RU" dirty="0" smtClean="0"/>
          </a:p>
          <a:p>
            <a:pPr lvl="0"/>
            <a:r>
              <a:rPr lang="ru-RU" dirty="0" smtClean="0"/>
              <a:t>Специальная </a:t>
            </a:r>
            <a:r>
              <a:rPr lang="ru-RU" dirty="0"/>
              <a:t>педагогическая </a:t>
            </a:r>
            <a:r>
              <a:rPr lang="ru-RU" dirty="0" smtClean="0"/>
              <a:t>психология</a:t>
            </a:r>
          </a:p>
          <a:p>
            <a:pPr lvl="0"/>
            <a:r>
              <a:rPr lang="ru-RU" dirty="0" err="1" smtClean="0"/>
              <a:t>Акмеология</a:t>
            </a:r>
            <a:r>
              <a:rPr lang="ru-RU" dirty="0" smtClean="0"/>
              <a:t> </a:t>
            </a:r>
            <a:r>
              <a:rPr lang="ru-RU" dirty="0"/>
              <a:t>лиц с </a:t>
            </a:r>
            <a:r>
              <a:rPr lang="ru-RU" dirty="0" smtClean="0"/>
              <a:t>ОВЗ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Преддипломная </a:t>
            </a:r>
            <a:r>
              <a:rPr lang="ru-RU" b="1" dirty="0">
                <a:solidFill>
                  <a:srgbClr val="FF0000"/>
                </a:solidFill>
              </a:rPr>
              <a:t>производственная практика </a:t>
            </a:r>
            <a:r>
              <a:rPr lang="ru-RU" dirty="0" smtClean="0"/>
              <a:t>-</a:t>
            </a:r>
            <a:r>
              <a:rPr lang="ru-RU" b="1" dirty="0" smtClean="0"/>
              <a:t> </a:t>
            </a:r>
            <a:r>
              <a:rPr lang="ru-RU" dirty="0" smtClean="0"/>
              <a:t>3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lvl="0">
              <a:buFont typeface="Arial" pitchFamily="34" charset="0"/>
              <a:buChar char="•"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14400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393369"/>
            <a:ext cx="7110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Модуль </a:t>
            </a:r>
            <a:r>
              <a:rPr lang="ru-RU" sz="2400" b="1" i="1" dirty="0">
                <a:solidFill>
                  <a:schemeClr val="bg1"/>
                </a:solidFill>
              </a:rPr>
              <a:t>7. </a:t>
            </a:r>
            <a:r>
              <a:rPr lang="ru-RU" sz="2400" b="1" dirty="0">
                <a:solidFill>
                  <a:schemeClr val="bg1"/>
                </a:solidFill>
              </a:rPr>
              <a:t>Психологические основы специальной андрагогики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5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763688" y="6288828"/>
            <a:ext cx="57610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mininuniver.ru</a:t>
            </a:r>
            <a:endParaRPr lang="ru-RU" sz="32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" y="5566606"/>
            <a:ext cx="1291394" cy="129139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42976" y="4000504"/>
            <a:ext cx="6929485" cy="615553"/>
          </a:xfrm>
        </p:spPr>
        <p:txBody>
          <a:bodyPr wrap="square" lIns="0" tIns="0" rIns="0" bIns="0" anchor="t">
            <a:spAutoFit/>
          </a:bodyPr>
          <a:lstStyle/>
          <a:p>
            <a:r>
              <a:rPr lang="ru-RU" sz="4000" b="1" dirty="0" smtClean="0">
                <a:cs typeface="Tahoma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493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</a:t>
            </a:r>
            <a:r>
              <a:rPr lang="ru-RU" dirty="0" smtClean="0"/>
              <a:t> формирование у студентов научных представлений о вариантах психического дизонтогенеза, типологических психологических особенностях лиц с ОВЗ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857"/>
            <a:ext cx="9023350" cy="134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404241"/>
            <a:ext cx="6930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Модуль 2.</a:t>
            </a:r>
            <a:r>
              <a:rPr lang="ru-RU" sz="2400" b="1" dirty="0">
                <a:solidFill>
                  <a:schemeClr val="bg1"/>
                </a:solidFill>
              </a:rPr>
              <a:t> Проблемы психического дизонтогенеза в современной специальной психологии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844823"/>
            <a:ext cx="8843838" cy="4281340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Задачи модуля:</a:t>
            </a:r>
            <a:endParaRPr lang="ru-RU" b="1" dirty="0"/>
          </a:p>
          <a:p>
            <a:pPr algn="just"/>
            <a:r>
              <a:rPr lang="ru-RU" sz="2800" dirty="0"/>
              <a:t>п</a:t>
            </a:r>
            <a:r>
              <a:rPr lang="ru-RU" sz="2800" dirty="0" smtClean="0"/>
              <a:t>ознакомить с типологическими психологическими особенностями лиц с ОВЗ;</a:t>
            </a:r>
          </a:p>
          <a:p>
            <a:pPr algn="just"/>
            <a:r>
              <a:rPr lang="ru-RU" sz="2800" dirty="0" smtClean="0"/>
              <a:t>сформировать  научно-теоретическую базу  для анализа вариантов психического дизонтогенеза</a:t>
            </a:r>
            <a:r>
              <a:rPr lang="ru-RU" sz="2800" dirty="0"/>
              <a:t>;</a:t>
            </a:r>
            <a:endParaRPr lang="ru-RU" sz="2800" dirty="0" smtClean="0"/>
          </a:p>
          <a:p>
            <a:pPr algn="just"/>
            <a:r>
              <a:rPr lang="ru-RU" sz="2800" dirty="0" smtClean="0"/>
              <a:t>сформировать </a:t>
            </a:r>
            <a:r>
              <a:rPr lang="ru-RU" sz="2800" dirty="0"/>
              <a:t>способность </a:t>
            </a:r>
            <a:r>
              <a:rPr lang="ru-RU" sz="2800" dirty="0" smtClean="0"/>
              <a:t>проводить психологический  </a:t>
            </a:r>
            <a:r>
              <a:rPr lang="ru-RU" sz="2800" dirty="0"/>
              <a:t>анализ и оценку </a:t>
            </a:r>
            <a:r>
              <a:rPr lang="ru-RU" sz="2800" dirty="0" smtClean="0"/>
              <a:t>нарушенного психического развития.</a:t>
            </a:r>
            <a:endParaRPr lang="ru-RU" sz="2800" dirty="0"/>
          </a:p>
          <a:p>
            <a:pPr algn="just"/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7"/>
            <a:ext cx="9144000" cy="134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404241"/>
            <a:ext cx="709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2.</a:t>
            </a:r>
            <a:r>
              <a:rPr lang="ru-RU" sz="2400" b="1" dirty="0">
                <a:solidFill>
                  <a:schemeClr val="bg1"/>
                </a:solidFill>
              </a:rPr>
              <a:t> Проблемы психического дизонтогенеза в современной специальной </a:t>
            </a:r>
            <a:r>
              <a:rPr lang="ru-RU" sz="2400" b="1" dirty="0" smtClean="0">
                <a:solidFill>
                  <a:schemeClr val="bg1"/>
                </a:solidFill>
              </a:rPr>
              <a:t>психологии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862794"/>
              </p:ext>
            </p:extLst>
          </p:nvPr>
        </p:nvGraphicFramePr>
        <p:xfrm>
          <a:off x="251520" y="1700808"/>
          <a:ext cx="8229600" cy="393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09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Образовательные 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Методы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Средства оценивания ОР</a:t>
                      </a:r>
                      <a:endParaRPr lang="ru-RU" sz="2400" dirty="0"/>
                    </a:p>
                  </a:txBody>
                  <a:tcPr/>
                </a:tc>
              </a:tr>
              <a:tr h="29674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Демонстрирует</a:t>
                      </a:r>
                      <a:r>
                        <a:rPr lang="ru-RU" sz="2400" baseline="0" dirty="0" smtClean="0"/>
                        <a:t> умение проводить анализ типологических психологических особенностей  лиц с ОВЗ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 мультимедиа</a:t>
                      </a:r>
                    </a:p>
                    <a:p>
                      <a:r>
                        <a:rPr lang="ru-RU" sz="2400" dirty="0" smtClean="0"/>
                        <a:t>Метод проблемного обучения</a:t>
                      </a:r>
                    </a:p>
                    <a:p>
                      <a:r>
                        <a:rPr lang="ru-RU" sz="2400" dirty="0" smtClean="0"/>
                        <a:t>Кейс</a:t>
                      </a:r>
                      <a:r>
                        <a:rPr lang="ru-RU" sz="2400" baseline="0" dirty="0" smtClean="0"/>
                        <a:t>-обучение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Тест</a:t>
                      </a:r>
                    </a:p>
                    <a:p>
                      <a:r>
                        <a:rPr lang="ru-RU" sz="2400" dirty="0" smtClean="0"/>
                        <a:t>Аналитический</a:t>
                      </a:r>
                      <a:r>
                        <a:rPr lang="ru-RU" sz="2400" baseline="0" dirty="0" smtClean="0"/>
                        <a:t> отчет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Контрольная </a:t>
                      </a:r>
                      <a:r>
                        <a:rPr lang="ru-RU" sz="2400" dirty="0" smtClean="0"/>
                        <a:t>работа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Кейс</a:t>
                      </a:r>
                      <a:r>
                        <a:rPr lang="ru-RU" sz="2400" baseline="0" dirty="0" smtClean="0"/>
                        <a:t>-задания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Междисциплинарный </a:t>
                      </a:r>
                      <a:r>
                        <a:rPr lang="ru-RU" sz="2400" dirty="0" smtClean="0"/>
                        <a:t>экзамен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65357"/>
            <a:ext cx="9023350" cy="11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2400" b="1" dirty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400" b="1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5"/>
            <a:ext cx="9037561" cy="129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404241"/>
            <a:ext cx="7110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2.</a:t>
            </a:r>
            <a:r>
              <a:rPr lang="ru-RU" sz="2400" b="1" dirty="0">
                <a:solidFill>
                  <a:schemeClr val="bg1"/>
                </a:solidFill>
              </a:rPr>
              <a:t> Проблемы психического дизонтогенеза в современной специальной </a:t>
            </a:r>
            <a:r>
              <a:rPr lang="ru-RU" sz="2400" b="1" dirty="0" smtClean="0">
                <a:solidFill>
                  <a:schemeClr val="bg1"/>
                </a:solidFill>
              </a:rPr>
              <a:t>психологии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3"/>
            <a:ext cx="8437438" cy="4320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Дисциплины модуля</a:t>
            </a:r>
            <a:endParaRPr lang="ru-RU" sz="2800" b="1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Психология </a:t>
            </a:r>
            <a:r>
              <a:rPr lang="ru-RU" sz="2800" dirty="0"/>
              <a:t>лиц с умственной отсталостью и задержкой психического </a:t>
            </a:r>
            <a:r>
              <a:rPr lang="ru-RU" sz="2800" dirty="0" smtClean="0"/>
              <a:t>развития - 2 </a:t>
            </a:r>
            <a:r>
              <a:rPr lang="ru-RU" sz="2800" dirty="0" err="1"/>
              <a:t>з.е</a:t>
            </a:r>
            <a:r>
              <a:rPr lang="ru-RU" sz="28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Психология </a:t>
            </a:r>
            <a:r>
              <a:rPr lang="ru-RU" sz="2800" dirty="0"/>
              <a:t>лиц с сенсорными </a:t>
            </a:r>
            <a:r>
              <a:rPr lang="ru-RU" sz="2800" dirty="0" smtClean="0"/>
              <a:t>нарушениями - 2 </a:t>
            </a:r>
            <a:r>
              <a:rPr lang="ru-RU" sz="2800" dirty="0" err="1"/>
              <a:t>з.е</a:t>
            </a:r>
            <a:r>
              <a:rPr lang="ru-RU" sz="28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Психология </a:t>
            </a:r>
            <a:r>
              <a:rPr lang="ru-RU" sz="2800" dirty="0"/>
              <a:t>лиц с нарушениями опорно-двигательного аппарата и </a:t>
            </a:r>
            <a:r>
              <a:rPr lang="ru-RU" sz="2800" dirty="0" smtClean="0"/>
              <a:t>речи -  </a:t>
            </a:r>
            <a:r>
              <a:rPr lang="ru-RU" sz="2800" dirty="0"/>
              <a:t>2 </a:t>
            </a:r>
            <a:r>
              <a:rPr lang="ru-RU" sz="2800" dirty="0" err="1"/>
              <a:t>з.е</a:t>
            </a:r>
            <a:r>
              <a:rPr lang="ru-RU" sz="2800" dirty="0"/>
              <a:t>.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Психология </a:t>
            </a:r>
            <a:r>
              <a:rPr lang="ru-RU" sz="2800" dirty="0"/>
              <a:t>лиц с расстройствами эмоционально-волевой сферы и </a:t>
            </a:r>
            <a:r>
              <a:rPr lang="ru-RU" sz="2800" dirty="0" smtClean="0"/>
              <a:t>поведения - 2 </a:t>
            </a:r>
            <a:r>
              <a:rPr lang="ru-RU" sz="2800" dirty="0" err="1"/>
              <a:t>з.е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2" y="274179"/>
            <a:ext cx="9152981" cy="12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393369"/>
            <a:ext cx="7110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2.</a:t>
            </a:r>
            <a:r>
              <a:rPr lang="ru-RU" sz="2400" b="1" dirty="0">
                <a:solidFill>
                  <a:schemeClr val="bg1"/>
                </a:solidFill>
              </a:rPr>
              <a:t> Проблемы психического дизонтогенеза в современной специальной </a:t>
            </a:r>
            <a:r>
              <a:rPr lang="ru-RU" sz="2400" b="1" dirty="0" smtClean="0">
                <a:solidFill>
                  <a:schemeClr val="bg1"/>
                </a:solidFill>
              </a:rPr>
              <a:t>психологии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941724" y="5992490"/>
            <a:ext cx="2133600" cy="42227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50" y="1716808"/>
            <a:ext cx="8915846" cy="4592511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b="1" dirty="0" smtClean="0"/>
              <a:t>Курсы </a:t>
            </a:r>
            <a:r>
              <a:rPr lang="ru-RU" sz="2800" b="1" dirty="0"/>
              <a:t>по </a:t>
            </a:r>
            <a:r>
              <a:rPr lang="ru-RU" sz="2800" b="1" dirty="0" smtClean="0"/>
              <a:t>выбору (1 из 4) </a:t>
            </a:r>
            <a:r>
              <a:rPr lang="ru-RU" sz="2800" dirty="0" smtClean="0"/>
              <a:t>– 2 </a:t>
            </a:r>
            <a:r>
              <a:rPr lang="ru-RU" sz="2800" dirty="0" err="1" smtClean="0"/>
              <a:t>з.е</a:t>
            </a:r>
            <a:r>
              <a:rPr lang="ru-RU" sz="2800" dirty="0" smtClean="0"/>
              <a:t>.</a:t>
            </a:r>
            <a:endParaRPr lang="ru-RU" sz="2800" dirty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Психология </a:t>
            </a:r>
            <a:r>
              <a:rPr lang="ru-RU" sz="2400" dirty="0"/>
              <a:t>лиц со сложными и </a:t>
            </a:r>
            <a:r>
              <a:rPr lang="ru-RU" sz="2400" dirty="0" smtClean="0"/>
              <a:t>множественными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недостатками </a:t>
            </a:r>
            <a:r>
              <a:rPr lang="ru-RU" sz="2400" dirty="0"/>
              <a:t>развития и одаренных детей с </a:t>
            </a:r>
            <a:r>
              <a:rPr lang="ru-RU" sz="2400" dirty="0" smtClean="0"/>
              <a:t>ОВЗ</a:t>
            </a:r>
            <a:r>
              <a:rPr lang="ru-RU" sz="2400" dirty="0"/>
              <a:t> </a:t>
            </a:r>
            <a:r>
              <a:rPr lang="ru-RU" sz="2400" dirty="0" smtClean="0"/>
              <a:t>– 2 </a:t>
            </a:r>
            <a:r>
              <a:rPr lang="ru-RU" sz="2400" dirty="0" err="1" smtClean="0"/>
              <a:t>з.е</a:t>
            </a:r>
            <a:r>
              <a:rPr lang="ru-RU" sz="2400" dirty="0" smtClean="0"/>
              <a:t>. </a:t>
            </a:r>
            <a:endParaRPr lang="ru-RU" sz="24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/>
              <a:t>Инновационные методы работы с детьми </a:t>
            </a:r>
            <a:r>
              <a:rPr lang="ru-RU" sz="2400" dirty="0" smtClean="0"/>
              <a:t>со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сложными </a:t>
            </a:r>
            <a:r>
              <a:rPr lang="ru-RU" sz="2400" dirty="0"/>
              <a:t>и множественными нарушениями </a:t>
            </a:r>
            <a:r>
              <a:rPr lang="ru-RU" sz="2400" dirty="0" smtClean="0"/>
              <a:t>развития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/>
              <a:t>2 </a:t>
            </a:r>
            <a:r>
              <a:rPr lang="ru-RU" sz="2400" dirty="0" err="1"/>
              <a:t>з.е</a:t>
            </a:r>
            <a:r>
              <a:rPr lang="ru-RU" sz="2400" dirty="0"/>
              <a:t>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Технологии психолого-педагогического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сопровождения </a:t>
            </a:r>
            <a:r>
              <a:rPr lang="ru-RU" sz="2400" dirty="0"/>
              <a:t>детей со сложными и множественными нарушениями </a:t>
            </a:r>
            <a:r>
              <a:rPr lang="ru-RU" sz="2400" dirty="0" smtClean="0"/>
              <a:t>развития </a:t>
            </a:r>
            <a:r>
              <a:rPr lang="ru-RU" sz="2400" dirty="0"/>
              <a:t>– 2 </a:t>
            </a:r>
            <a:r>
              <a:rPr lang="ru-RU" sz="2400" dirty="0" err="1"/>
              <a:t>з.е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Сравнительная специальная психология – 2 </a:t>
            </a:r>
            <a:r>
              <a:rPr lang="ru-RU" sz="2400" dirty="0" err="1" smtClean="0"/>
              <a:t>з.е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800" b="1" dirty="0"/>
              <a:t>Общий экзамен по дисциплинам модуля </a:t>
            </a:r>
            <a:r>
              <a:rPr lang="ru-RU" sz="2800" dirty="0" smtClean="0"/>
              <a:t>- 1 </a:t>
            </a:r>
            <a:r>
              <a:rPr lang="ru-RU" sz="2800" dirty="0" err="1"/>
              <a:t>з.е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Клиническая практика (интегрированная)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2 </a:t>
            </a:r>
            <a:r>
              <a:rPr lang="ru-RU" sz="2800" dirty="0" err="1" smtClean="0"/>
              <a:t>з.е</a:t>
            </a:r>
            <a:r>
              <a:rPr lang="ru-RU" sz="2800" dirty="0" smtClean="0"/>
              <a:t>. </a:t>
            </a:r>
          </a:p>
          <a:p>
            <a:pPr marL="0" indent="0">
              <a:buNone/>
            </a:pPr>
            <a:r>
              <a:rPr lang="ru-RU" sz="2800" dirty="0" smtClean="0"/>
              <a:t>(1 </a:t>
            </a:r>
            <a:r>
              <a:rPr lang="ru-RU" sz="2800" dirty="0"/>
              <a:t>раз в неделю в течение 2 </a:t>
            </a:r>
            <a:r>
              <a:rPr lang="ru-RU" sz="2800" dirty="0" smtClean="0"/>
              <a:t>месяцев)</a:t>
            </a:r>
            <a:endParaRPr lang="ru-RU" sz="2800" dirty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  <a:p>
            <a:pPr marL="0" lv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356"/>
            <a:ext cx="9023350" cy="157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324544" y="393369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Модуль 2.</a:t>
            </a:r>
            <a:r>
              <a:rPr lang="ru-RU" sz="2400" b="1" dirty="0">
                <a:solidFill>
                  <a:schemeClr val="bg1"/>
                </a:solidFill>
              </a:rPr>
              <a:t> Проблемы психического дизонтогенеза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современной специальной </a:t>
            </a:r>
            <a:r>
              <a:rPr lang="ru-RU" sz="2400" b="1" dirty="0" smtClean="0">
                <a:solidFill>
                  <a:schemeClr val="bg1"/>
                </a:solidFill>
              </a:rPr>
              <a:t>психологии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7082"/>
            <a:ext cx="8229600" cy="4489081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/>
              <a:t>Цель модуля:</a:t>
            </a:r>
            <a:r>
              <a:rPr lang="ru-RU" dirty="0" smtClean="0"/>
              <a:t> создать условия для формирования у студентов теоретико-прикладной основы организации и содержания профессиональной деятельности психолога специального и инклюзивного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315"/>
            <a:ext cx="9144000" cy="159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436753"/>
            <a:ext cx="7236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Модуль </a:t>
            </a:r>
            <a:r>
              <a:rPr lang="ru-RU" sz="2400" b="1" i="1" dirty="0" smtClean="0">
                <a:solidFill>
                  <a:schemeClr val="bg1"/>
                </a:solidFill>
              </a:rPr>
              <a:t>3.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Организационные и содержательные </a:t>
            </a:r>
            <a:r>
              <a:rPr lang="ru-RU" sz="2400" b="1" dirty="0" smtClean="0">
                <a:solidFill>
                  <a:schemeClr val="bg1"/>
                </a:solidFill>
              </a:rPr>
              <a:t>аспекты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профессиональной деятельности психолога специального и инклюзивного образования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00000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по 2 этапу_НГПУ им. К.Минина</Template>
  <TotalTime>6906</TotalTime>
  <Words>1931</Words>
  <Application>Microsoft Office PowerPoint</Application>
  <PresentationFormat>Экран (4:3)</PresentationFormat>
  <Paragraphs>348</Paragraphs>
  <Slides>36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ОПОП по направлению подготовки 44.03.03 «СПЕЦИАЛЬНОЕ (ДЕФЕКТОЛОГИЧЕСКОЕ) ОБРАЗОВАНИЕ»  Профиль подготовки «СПЕЦИАЛЬНАЯ ПСИХОЛОГИЯ»</vt:lpstr>
      <vt:lpstr>ОПОП Логопедия</vt:lpstr>
      <vt:lpstr>ОПОП Логопедия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2 этапу реализации проекта «Разработка и апробация новых модулей и правил реализации основной образовательной программы академического бакалавриата по укрупненной группе специальностей «Образование и педагогика» (направление подготовки -  Специальное (дефектологическое) образование),  предполагающих академическую мобильность студентов вузов педагогического профиля (непедагогических направлений подготовки) в условиях сетевого взаимодействия»</dc:title>
  <dc:creator>user</dc:creator>
  <cp:lastModifiedBy>122-Б</cp:lastModifiedBy>
  <cp:revision>113</cp:revision>
  <cp:lastPrinted>2014-10-17T05:32:54Z</cp:lastPrinted>
  <dcterms:created xsi:type="dcterms:W3CDTF">2014-12-01T12:43:04Z</dcterms:created>
  <dcterms:modified xsi:type="dcterms:W3CDTF">2016-01-14T09:43:01Z</dcterms:modified>
</cp:coreProperties>
</file>