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1"/>
  </p:notesMasterIdLst>
  <p:sldIdLst>
    <p:sldId id="452" r:id="rId2"/>
    <p:sldId id="475" r:id="rId3"/>
    <p:sldId id="476" r:id="rId4"/>
    <p:sldId id="467" r:id="rId5"/>
    <p:sldId id="464" r:id="rId6"/>
    <p:sldId id="487" r:id="rId7"/>
    <p:sldId id="455" r:id="rId8"/>
    <p:sldId id="457" r:id="rId9"/>
    <p:sldId id="488" r:id="rId10"/>
    <p:sldId id="465" r:id="rId11"/>
    <p:sldId id="463" r:id="rId12"/>
    <p:sldId id="479" r:id="rId13"/>
    <p:sldId id="468" r:id="rId14"/>
    <p:sldId id="458" r:id="rId15"/>
    <p:sldId id="480" r:id="rId16"/>
    <p:sldId id="472" r:id="rId17"/>
    <p:sldId id="473" r:id="rId18"/>
    <p:sldId id="481" r:id="rId19"/>
    <p:sldId id="474" r:id="rId20"/>
    <p:sldId id="459" r:id="rId21"/>
    <p:sldId id="482" r:id="rId22"/>
    <p:sldId id="469" r:id="rId23"/>
    <p:sldId id="460" r:id="rId24"/>
    <p:sldId id="483" r:id="rId25"/>
    <p:sldId id="470" r:id="rId26"/>
    <p:sldId id="461" r:id="rId27"/>
    <p:sldId id="484" r:id="rId28"/>
    <p:sldId id="471" r:id="rId29"/>
    <p:sldId id="453" r:id="rId30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BAA"/>
    <a:srgbClr val="0033CC"/>
    <a:srgbClr val="008000"/>
    <a:srgbClr val="C3F9A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 autoAdjust="0"/>
    <p:restoredTop sz="92780" autoAdjust="0"/>
  </p:normalViewPr>
  <p:slideViewPr>
    <p:cSldViewPr>
      <p:cViewPr>
        <p:scale>
          <a:sx n="69" d="100"/>
          <a:sy n="69" d="100"/>
        </p:scale>
        <p:origin x="-996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3A795-CBA9-4F21-A00F-42003B71DD15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39A04-0FD4-40F8-BB45-9CE9843BF9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67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EED498-EA46-4CF3-8F23-278ABEA29CBB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39A04-0FD4-40F8-BB45-9CE9843BF9C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400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39A04-0FD4-40F8-BB45-9CE9843BF9C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348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39A04-0FD4-40F8-BB45-9CE9843BF9C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472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39A04-0FD4-40F8-BB45-9CE9843BF9C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062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39A04-0FD4-40F8-BB45-9CE9843BF9CD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65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5AFE8D-22D6-4B6C-BBDC-94CC545DF64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610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EB9D0-642F-43A7-957E-6053593EB19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9C0DB-A6FD-477C-BCA0-E54B80101D3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65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416D7-A071-47EF-B614-4B6AB9E79B1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E4D3-6967-4788-B239-FEF4D747D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9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3891-AED1-4A18-BFBF-D7C38035F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64C7-AE59-4DA8-91A1-33612F5289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08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FA90-027D-404C-9ED0-716C95CFBDF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DE91-301A-4DBB-85BE-67401E253B6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97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E9A2-BB31-437B-8EFD-C9C4D2762EF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03E3-F33E-4F6B-B428-297A6A25C2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8483-EAD5-4724-871A-5A60EB0D26D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A877-E882-4FB3-A14F-46BE9C0D2A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7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DCB2C-DE05-4A02-9B99-FFB770F5317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8B553-9C7D-471A-A3BB-1BF208153D2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9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6130A-A953-4E70-835C-F161D9960D0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CC7F2-A4D5-446B-9E0F-98C855AF23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B7F3D-0DC2-48A0-9208-4AA4FB6FCDA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60306-D948-42CB-B1C9-995ED7389A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4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D2D3-F56F-4A8A-B5D0-32A09C9F739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F005-B124-4A68-BCC6-1F35167539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4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B172B-1640-4964-83D7-CED551DDB27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9543-55BE-40AF-8B9D-D318646ED9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1BD95-9A19-4CD7-8662-46E08AAA08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E2CB8-A017-40FE-819A-8E5FD5B8D3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2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BC053E-031C-4EB6-8490-FC9C207CDB4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74394B-2C84-4864-B862-9C0A552241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3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E:\!romik\минин\10_present\PRESENTACIYA2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0013"/>
            <a:ext cx="9144000" cy="331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5" descr="mu_logo_full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214422"/>
            <a:ext cx="3265487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3933056"/>
            <a:ext cx="6858000" cy="1872208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ОПОП по направлению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44.03.03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академ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.) «Специальное (дефектологическое) образование»,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профиль «Олигофренопедагогика»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70572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142874" y="201613"/>
            <a:ext cx="89408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модуля – 11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новых образовательных модулей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942323"/>
              </p:ext>
            </p:extLst>
          </p:nvPr>
        </p:nvGraphicFramePr>
        <p:xfrm>
          <a:off x="142874" y="647299"/>
          <a:ext cx="8940804" cy="5555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142"/>
                <a:gridCol w="4367662"/>
              </a:tblGrid>
              <a:tr h="6772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Дисциплины, обязательные для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изучения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 по выбору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выбрать 1из 3)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54554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Психология лиц с умственной отсталостью – 3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Психология детей с тяжелыми и множественными нарушениями развития – 3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lvl="0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1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Психология  детей с ЗПР – 2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Психопрофилактика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психогигиена  системе специального и инклюзивного образования – 3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1302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Психологическое сопровождение лиц с нарушениями интеллектуального развития – 2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Психокоррекционные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технологии в системе специального и инклюзивного образования – 3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10376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 аттестация по модулю: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кейс-моделирование – 1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81" y="77509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212830" y="119718"/>
            <a:ext cx="8940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«Воспитательные системы и технологии социальной интеграции лиц </a:t>
            </a: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нарушениями интеллектуального развития» </a:t>
            </a:r>
            <a:endParaRPr lang="ru-RU" alt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30281" y="668060"/>
            <a:ext cx="8762199" cy="1464796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Создать условия для  формирования у студентов профессиональных умений в  организации 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реализации воспитательной работы 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досугово-рекреационной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деятельности детей с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нарушениями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интеллектуального развития</a:t>
            </a:r>
          </a:p>
          <a:p>
            <a:pPr algn="just"/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10956" y="3198960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овладению студентами технологиями воспитательной работы с детьми с нарушениями  интеллектуального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031882" y="2348880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Сформировать готовность у студентов  к решению актуальных воспитательных задач с учетом современных вызовов и угроз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6007200" y="2924944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у студентов умений строить воспитательную работу с учетом социализации личности детей и подростков с нарушениями интеллектуального развития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016076"/>
              </p:ext>
            </p:extLst>
          </p:nvPr>
        </p:nvGraphicFramePr>
        <p:xfrm>
          <a:off x="395536" y="96417"/>
          <a:ext cx="8478038" cy="634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856"/>
                <a:gridCol w="2592458"/>
                <a:gridCol w="2872724"/>
              </a:tblGrid>
              <a:tr h="961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Содержание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обучения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38100" cmpd="sng"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Средства оценивания 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06868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Владеет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навыками моделирования и реализации воспитательной работы и досугово-рекреационной деятельности детей с нарушениями интеллектуального развития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Работа в малых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группах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Обучающие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игры (ролевые игры, имитации, деловые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игры)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1176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Метод проблемного обучения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Методические разработки Рефлексивный анализ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 в ЭОС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Экспертная оценка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Кейс-задания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65973">
                <a:tc>
                  <a:txBody>
                    <a:bodyPr/>
                    <a:lstStyle/>
                    <a:p>
                      <a:pPr lvl="0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Демонстрирует владение различными средствами и технологиями духовно-нравственного, эстетического, социокультурного развития детей с  нарушениями интеллектуального развития в аспекте социальной интеграции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 моделирования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Тренинги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Интерактивная лекция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2700" cmpd="sng">
                      <a:noFill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SWOT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-анализ</a:t>
                      </a:r>
                    </a:p>
                    <a:p>
                      <a:pPr marL="34290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Рейтинговая оценка</a:t>
                      </a:r>
                    </a:p>
                    <a:p>
                      <a:pPr marL="34290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Спарринг-партнерство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21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70572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142874" y="201613"/>
            <a:ext cx="89408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модуля – 9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новых образовательных модулей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72402"/>
              </p:ext>
            </p:extLst>
          </p:nvPr>
        </p:nvGraphicFramePr>
        <p:xfrm>
          <a:off x="161923" y="920983"/>
          <a:ext cx="8940804" cy="5360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142"/>
                <a:gridCol w="4367662"/>
              </a:tblGrid>
              <a:tr h="6671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Дисциплины, обязательные для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изучения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 по выбору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выбрать 2 из 5)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46127">
                <a:tc rowSpan="2"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Воспитательная работа в специальном и инклюзивном образовании – 3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Технологии воспитательной работы с детьми с нарушениями интеллектуального развития – 2.з.е.</a:t>
                      </a:r>
                      <a:endParaRPr lang="ru-RU" sz="15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7625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Социализация личности детей и подростков с нарушениями интеллектуального развития – 2.з.е.</a:t>
                      </a:r>
                    </a:p>
                    <a:p>
                      <a:pPr lvl="0"/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76250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досуговой деятельности и дополнительного образования в специальном образовательном учреждении (событие) – 1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 воспитательной системы в специальном и инклюзивном образовании – 2.з.е.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762504">
                <a:tc v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воспитательной системой в специальном и инклюзивном образовании  – 2.з.е.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825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Практика – 2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Профилактика вовлечения детей и подростков в ОВЗ в террористическую детальность – 2.з.е.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78986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 аттестация по модулю: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защита проекта – 1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8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92" y="52388"/>
            <a:ext cx="8890883" cy="80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212830" y="119718"/>
            <a:ext cx="89408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Специальная дидактика и научно-методические основы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детей младшего школьного возраста с нарушениями интеллектуального развития</a:t>
            </a:r>
            <a:r>
              <a:rPr lang="ru-RU" sz="1400" b="1" dirty="0">
                <a:solidFill>
                  <a:schemeClr val="bg1"/>
                </a:solidFill>
              </a:rPr>
              <a:t>»</a:t>
            </a:r>
            <a:endParaRPr lang="ru-RU" sz="1400" dirty="0">
              <a:solidFill>
                <a:schemeClr val="bg1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92792" y="899947"/>
            <a:ext cx="8771696" cy="134590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оздать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условия для овладения студентами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научно-методическими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основами проектирования и реализации образовательного процесса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детей младшего школьного возраста с нарушениями интеллектуального развития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29609" y="3062127"/>
            <a:ext cx="3146590" cy="3329148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Обеспечить возможность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эффективного усвоения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студентами научно-методических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основ обучения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детей младшего школьного возраста с нарушениями интеллектуального</a:t>
            </a:r>
          </a:p>
          <a:p>
            <a:pPr lvl="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2964526" y="2348880"/>
            <a:ext cx="3228227" cy="345638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оздать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условия для овладения студентами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методикой и технологиями проектирования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реализации образовательного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 на начальной ступени образования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624410" y="2908356"/>
            <a:ext cx="3431555" cy="3403887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пособствовать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студентов умений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проектирования и конструирования коррекционно-развивающей и образовательной среды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обучающихся с нарушениями интеллектуального развития</a:t>
            </a:r>
            <a:r>
              <a:rPr lang="ru-RU" sz="1500" dirty="0"/>
              <a:t/>
            </a:r>
            <a:br>
              <a:rPr lang="ru-RU" sz="1500" dirty="0"/>
            </a:b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6886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292744"/>
              </p:ext>
            </p:extLst>
          </p:nvPr>
        </p:nvGraphicFramePr>
        <p:xfrm>
          <a:off x="179512" y="174484"/>
          <a:ext cx="8712968" cy="615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448272"/>
                <a:gridCol w="2952328"/>
              </a:tblGrid>
              <a:tr h="1017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Содержание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обучения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Средства оценивания 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4158">
                <a:tc>
                  <a:txBody>
                    <a:bodyPr/>
                    <a:lstStyle/>
                    <a:p>
                      <a:pPr marL="21590" algn="l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Демонстрирует умения </a:t>
                      </a:r>
                    </a:p>
                    <a:p>
                      <a:pPr marL="21590" algn="l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моделировать образовательный  процесс с учетом психофизических, возрастных особенностей и индивидуальных образовательных потребностей обучающихся с </a:t>
                      </a:r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нарушениями интеллектуального развития</a:t>
                      </a:r>
                      <a:endParaRPr lang="ru-RU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 демонстрации и иллюстрации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Интерактивная</a:t>
                      </a:r>
                      <a:r>
                        <a:rPr lang="ru-RU" sz="2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лекция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 учебного планирования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Обучающие игры</a:t>
                      </a:r>
                      <a:endParaRPr lang="ru-RU" sz="2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Тест</a:t>
                      </a:r>
                      <a:r>
                        <a:rPr lang="ru-RU" sz="2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ЭОС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Разноуровневая контрольная работа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Методическая Разработка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Технологическая карта</a:t>
                      </a:r>
                      <a:endParaRPr lang="ru-RU" sz="2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70572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142874" y="201613"/>
            <a:ext cx="89408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модуля – 20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новых образовательных модулей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081202"/>
              </p:ext>
            </p:extLst>
          </p:nvPr>
        </p:nvGraphicFramePr>
        <p:xfrm>
          <a:off x="142874" y="801728"/>
          <a:ext cx="8940804" cy="5589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142"/>
                <a:gridCol w="4367662"/>
              </a:tblGrid>
              <a:tr h="574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Дисциплины, обязательные для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изучения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 по выбору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выбрать 1из 3)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5809">
                <a:tc>
                  <a:txBody>
                    <a:bodyPr/>
                    <a:lstStyle/>
                    <a:p>
                      <a:pPr lvl="0"/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Языкознание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Психолого-педагогические технологии обучения детей с ЗПР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1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Детская литература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0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Дидактические основы олигофренопедагогики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Историческое наследие олигофренопедагогики -–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преподавания русского языка (специальная) – 4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преподавания математики (специальная) – 3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Психофизиологические основы процессов чтения и письма -–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420608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Практика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- 3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 </a:t>
                      </a:r>
                      <a:r>
                        <a:rPr lang="ru-RU" sz="1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з.е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8067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 аттестация по модулю: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междисциплинарный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экзамен – 1 </a:t>
                      </a: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1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8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212830" y="119718"/>
            <a:ext cx="8940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Методики  преподавания и технологии обучения детей с нарушениями </a:t>
            </a:r>
            <a:endPara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нтеллектуального развития на основной ступени образования»</a:t>
            </a:r>
            <a:endParaRPr lang="ru-RU" alt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043608" y="982254"/>
            <a:ext cx="7758758" cy="122261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условия для оптимального выбора студентами   маршрута  овладения методической системой обучения  детей с нарушениями интеллектуального развития на основной ступени образования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10956" y="3198960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одготовить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студентов к решению профессиональных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 в процессе обучения детей с нарушениями интеллектуального развития на основной ступени образования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2940727" y="2636912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 у студентов умений грамотного выбора технологий и средств обучения детей с нарушениями интеллектуального развития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868144" y="2924944"/>
            <a:ext cx="2934222" cy="324036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Способствовать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формированию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студентов умений организовывать и проводить коррекционно-развивающую работу в процессе учебных и коррекционных занятий с обучающимися с нарушениями интеллектуального развития на основной ступени образования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8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580660"/>
              </p:ext>
            </p:extLst>
          </p:nvPr>
        </p:nvGraphicFramePr>
        <p:xfrm>
          <a:off x="179512" y="239427"/>
          <a:ext cx="8712968" cy="6031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024336"/>
                <a:gridCol w="2664296"/>
              </a:tblGrid>
              <a:tr h="9443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Содержание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обучения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Средства оценивания 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53491">
                <a:tc>
                  <a:txBody>
                    <a:bodyPr/>
                    <a:lstStyle/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Демонстрирует умения оптимальной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организации и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проведения учебных и коррекционных занятий на основе интегральных знаний о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специальных методических системах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1590" algn="l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моделирования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демонстрации и иллюстрации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Исследовательский метод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 проблемного обучения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 учебного планирования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Кейс-задания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 в ЭОС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Методические разработки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Разноуровневая контрольная работа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Портфолио 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5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70572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142874" y="201613"/>
            <a:ext cx="89408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модуля – 20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новых образовательных модулей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41255"/>
              </p:ext>
            </p:extLst>
          </p:nvPr>
        </p:nvGraphicFramePr>
        <p:xfrm>
          <a:off x="148069" y="764704"/>
          <a:ext cx="8940804" cy="5683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142"/>
                <a:gridCol w="4367662"/>
              </a:tblGrid>
              <a:tr h="7813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Дисциплины, обязательные для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изучения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 по выбору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выбрать 1из 3)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287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преподавания географии (специальная)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Дистанционные технологии в обучении лиц с нарушениями интеллектуального развития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5368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преподавания истории и обществознания (специальная) – 3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6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преподавания изобразительной деятельности (специальная)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Технологии коррекционно-развивающей работы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536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преподавания трудового обучения (специальная)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97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преподавания естествознания (специальная) – 3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Профориентация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лиц с умственной отсталостью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(специальная)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527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преподавания социально-бытовой ориентировки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672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Практика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4 </a:t>
                      </a:r>
                      <a:r>
                        <a:rPr lang="ru-RU" sz="15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з.е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1855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 аттестация по модулю: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портфолио учебных достижений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464932" y="551871"/>
            <a:ext cx="5527675" cy="5527675"/>
            <a:chOff x="-96992" y="0"/>
            <a:chExt cx="5527964" cy="5527964"/>
          </a:xfrm>
          <a:noFill/>
        </p:grpSpPr>
        <p:pic>
          <p:nvPicPr>
            <p:cNvPr id="8" name="Рисунок 7" descr="http://www.handmadegrips.com/image/cache/valknut-1200x1200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6992" y="0"/>
              <a:ext cx="5527964" cy="5527964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Поле 2"/>
            <p:cNvSpPr txBox="1"/>
            <p:nvPr/>
          </p:nvSpPr>
          <p:spPr>
            <a:xfrm rot="17871903">
              <a:off x="-907480" y="2666997"/>
              <a:ext cx="4023995" cy="422910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>
                  <a:solidFill>
                    <a:srgbClr val="C00000"/>
                  </a:solidFill>
                  <a:effectLst/>
                  <a:latin typeface="Times New Roman"/>
                  <a:ea typeface="Calibri"/>
                  <a:cs typeface="Times New Roman"/>
                </a:rPr>
                <a:t>ОПОП «Специальная психология»</a:t>
              </a:r>
              <a:endParaRPr lang="ru-RU" sz="1100" dirty="0">
                <a:solidFill>
                  <a:srgbClr val="C0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0" name="Поле 5"/>
            <p:cNvSpPr txBox="1"/>
            <p:nvPr/>
          </p:nvSpPr>
          <p:spPr>
            <a:xfrm>
              <a:off x="1371600" y="4876800"/>
              <a:ext cx="3782060" cy="346075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800" b="1" dirty="0">
                  <a:solidFill>
                    <a:srgbClr val="0033CC"/>
                  </a:solidFill>
                  <a:effectLst/>
                  <a:latin typeface="Times New Roman"/>
                  <a:ea typeface="Calibri"/>
                  <a:cs typeface="Times New Roman"/>
                </a:rPr>
                <a:t>ОПОП «Логопедия»</a:t>
              </a:r>
              <a:endParaRPr lang="ru-RU" sz="1100" dirty="0">
                <a:solidFill>
                  <a:srgbClr val="0033CC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Поле 7"/>
            <p:cNvSpPr txBox="1"/>
            <p:nvPr/>
          </p:nvSpPr>
          <p:spPr>
            <a:xfrm rot="3549885">
              <a:off x="2265219" y="1905000"/>
              <a:ext cx="3837305" cy="387350"/>
            </a:xfrm>
            <a:prstGeom prst="rect">
              <a:avLst/>
            </a:prstGeom>
            <a:grp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800" b="1" dirty="0">
                  <a:solidFill>
                    <a:srgbClr val="008000"/>
                  </a:solidFill>
                  <a:effectLst/>
                  <a:latin typeface="Times New Roman"/>
                  <a:ea typeface="Calibri"/>
                  <a:cs typeface="Times New Roman"/>
                </a:rPr>
                <a:t>ОПОП «Олигофренопедагогика»</a:t>
              </a:r>
              <a:endParaRPr lang="ru-RU" sz="1100" dirty="0">
                <a:solidFill>
                  <a:srgbClr val="008000"/>
                </a:solidFill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14" name="Блок-схема: несколько документов 13"/>
          <p:cNvSpPr/>
          <p:nvPr/>
        </p:nvSpPr>
        <p:spPr>
          <a:xfrm rot="5400000">
            <a:off x="5326069" y="2885432"/>
            <a:ext cx="6341766" cy="1156274"/>
          </a:xfrm>
          <a:prstGeom prst="flowChartMultidocument">
            <a:avLst/>
          </a:prstGeom>
          <a:solidFill>
            <a:schemeClr val="accent5">
              <a:lumMod val="40000"/>
              <a:lumOff val="6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Метапрофессиональные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сопровождения лиц с ОВЗ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460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Блок-схема: несколько документов 2"/>
          <p:cNvSpPr/>
          <p:nvPr/>
        </p:nvSpPr>
        <p:spPr>
          <a:xfrm rot="16200000">
            <a:off x="-1329056" y="2891470"/>
            <a:ext cx="6341766" cy="1080120"/>
          </a:xfrm>
          <a:prstGeom prst="flowChartMultidocumen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Метапрофильные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основы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дефектологии</a:t>
            </a:r>
            <a:endParaRPr lang="ru-RU" dirty="0"/>
          </a:p>
        </p:txBody>
      </p:sp>
      <p:sp>
        <p:nvSpPr>
          <p:cNvPr id="15" name="Блок-схема: типовой процесс 14"/>
          <p:cNvSpPr/>
          <p:nvPr/>
        </p:nvSpPr>
        <p:spPr>
          <a:xfrm rot="16200000">
            <a:off x="-2685643" y="3057021"/>
            <a:ext cx="6534805" cy="831215"/>
          </a:xfrm>
          <a:prstGeom prst="flowChartPredefinedProcess">
            <a:avLst/>
          </a:prstGeom>
          <a:solidFill>
            <a:schemeClr val="accent5">
              <a:lumMod val="40000"/>
              <a:lumOff val="6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1">
                <a:solidFill>
                  <a:srgbClr val="1D1B11"/>
                </a:solidFill>
                <a:effectLst/>
                <a:latin typeface="Times New Roman"/>
                <a:ea typeface="Calibri"/>
                <a:cs typeface="Times New Roman"/>
              </a:rPr>
              <a:t>ПРОГРАММА УНИВЕРСАЛЬНОГО БАКАЛАВРИАТА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2557650" y="590954"/>
            <a:ext cx="5244536" cy="5471952"/>
            <a:chOff x="2401" y="788"/>
            <a:chExt cx="9301" cy="11095"/>
          </a:xfrm>
        </p:grpSpPr>
        <p:sp>
          <p:nvSpPr>
            <p:cNvPr id="18" name="Puzzle3"/>
            <p:cNvSpPr>
              <a:spLocks noEditPoints="1" noChangeArrowheads="1"/>
            </p:cNvSpPr>
            <p:nvPr/>
          </p:nvSpPr>
          <p:spPr bwMode="auto">
            <a:xfrm rot="2644636">
              <a:off x="2401" y="3497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Puzzle2"/>
            <p:cNvSpPr>
              <a:spLocks noEditPoints="1" noChangeArrowheads="1"/>
            </p:cNvSpPr>
            <p:nvPr/>
          </p:nvSpPr>
          <p:spPr bwMode="auto">
            <a:xfrm rot="19567976">
              <a:off x="4131" y="788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Puzzle4"/>
            <p:cNvSpPr>
              <a:spLocks noEditPoints="1" noChangeArrowheads="1"/>
            </p:cNvSpPr>
            <p:nvPr/>
          </p:nvSpPr>
          <p:spPr bwMode="auto">
            <a:xfrm rot="1048785">
              <a:off x="10630" y="3781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Puzzle1"/>
            <p:cNvSpPr>
              <a:spLocks noEditPoints="1" noChangeArrowheads="1"/>
            </p:cNvSpPr>
            <p:nvPr/>
          </p:nvSpPr>
          <p:spPr bwMode="auto">
            <a:xfrm rot="19877548">
              <a:off x="2630" y="10832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" name="Puzzle2"/>
          <p:cNvSpPr>
            <a:spLocks noEditPoints="1" noChangeArrowheads="1"/>
          </p:cNvSpPr>
          <p:nvPr/>
        </p:nvSpPr>
        <p:spPr bwMode="auto">
          <a:xfrm rot="2141914">
            <a:off x="4717371" y="5911790"/>
            <a:ext cx="1002557" cy="680110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Puzzle4"/>
          <p:cNvSpPr>
            <a:spLocks noEditPoints="1" noChangeArrowheads="1"/>
          </p:cNvSpPr>
          <p:nvPr/>
        </p:nvSpPr>
        <p:spPr bwMode="auto">
          <a:xfrm rot="14957675">
            <a:off x="6710413" y="668358"/>
            <a:ext cx="604466" cy="869495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C50BA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9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81" y="77509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212830" y="119718"/>
            <a:ext cx="89408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«Научно-методические  и прикладные основы дошкольной </a:t>
            </a:r>
            <a:endParaRPr lang="ru-RU" sz="15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олигофренопедагогики</a:t>
            </a:r>
            <a:r>
              <a:rPr lang="ru-RU" sz="1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755576" y="858382"/>
            <a:ext cx="8031269" cy="141849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оздать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условия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овладения студентами навыками  планирования, проектирования,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мониторинга эффективности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комплексного сопровождения дошкольников с нарушениями интеллектуального развития</a:t>
            </a:r>
          </a:p>
          <a:p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10956" y="3198960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Обеспечить условия для формирования у студентов умений планирования и проектирования  коррекционно-воспитательной работы в по основным образовательным областям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2906122" y="2420888"/>
            <a:ext cx="317804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Содействовать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развитию у студентов навыков  грамотного построения своей профессиональной деятельности с учетом специфики развития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детей дошкольного возраста с нарушениями интеллектуального развития 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включения в нее элементов коррекционно-развивающей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991678" y="2780928"/>
            <a:ext cx="2972809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пособствовать развитию у студентов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прогностического анализа потенциальных возможностей и рисков при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разработке маршрутов комплексного сопровождения  дошкольников с нарушениями интеллектуального развития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9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42010"/>
              </p:ext>
            </p:extLst>
          </p:nvPr>
        </p:nvGraphicFramePr>
        <p:xfrm>
          <a:off x="179512" y="239427"/>
          <a:ext cx="8712968" cy="591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448272"/>
                <a:gridCol w="2952328"/>
              </a:tblGrid>
              <a:tr h="941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Содержание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обучения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Средства оценивания 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35986">
                <a:tc>
                  <a:txBody>
                    <a:bodyPr/>
                    <a:lstStyle/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Демонстрирует навыки планирования, проектирования, реализации и оценки эффективности комплексного сопровождения дошкольников с нарушениями интеллектуального развития</a:t>
                      </a:r>
                    </a:p>
                    <a:p>
                      <a:pPr marL="21590" algn="l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 учебного планирования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мультимедиа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в малых группах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демонстрации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иллюстрации</a:t>
                      </a:r>
                    </a:p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01600" algn="l"/>
                          <a:tab pos="263525" algn="l"/>
                        </a:tabLst>
                      </a:pPr>
                      <a:endParaRPr lang="ru-RU" sz="2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01600" algn="l"/>
                          <a:tab pos="263525" algn="l"/>
                        </a:tabLst>
                      </a:pP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Учебное моделирование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Методическая разработка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 отчет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 в ЭОС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Портфолио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1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70572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142874" y="201613"/>
            <a:ext cx="89408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модуля – 12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новых образовательных модулей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69455"/>
              </p:ext>
            </p:extLst>
          </p:nvPr>
        </p:nvGraphicFramePr>
        <p:xfrm>
          <a:off x="161923" y="920983"/>
          <a:ext cx="8940804" cy="561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142"/>
                <a:gridCol w="4367662"/>
              </a:tblGrid>
              <a:tr h="574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Дисциплины, обязательные для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изучения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 по выбору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выбрать 2 из 4)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2164"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Социально-коммуникативное развитие дошкольников с нарушениями интеллектуального развития –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Художественно-эстетическое развитие дошкольников с нарушениями интеллектуального развития  - 2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965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Познавательное развитие дошкольников с нарушениями интеллектуального развития –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Физическое развитие дошкольников с нарушениями интеллектуального развития - 2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902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Речевое развитие дошкольников с нарушениями интеллектуального развития –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Игровое моделирование (событие)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980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Практика  в специальных дошкольных учреждениях – 2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Предметно-пространственная развивающая образовательная среда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98067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 аттестация по модулю: портфолио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0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0" y="174154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212830" y="119718"/>
            <a:ext cx="8940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«Социально-педагогические технологии и системы обучения и воспитания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лиц с тяжелыми и множественными нарушениями развития</a:t>
            </a:r>
            <a:endParaRPr lang="ru-RU" alt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755576" y="764704"/>
            <a:ext cx="8051402" cy="1512168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у студентов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готовности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 овладению навыками проектирования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 реализации адаптивных основных образовательных программ для лиц с тяжелыми и множественными нарушениями развития</a:t>
            </a:r>
          </a:p>
          <a:p>
            <a:endParaRPr lang="ru-RU" sz="1700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10956" y="3198960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оздать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условия для формирования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 студентов умений  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оптимального выбора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технологий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создания адаптивных основных образовательных программ для лиц с тяжелыми и множественными нарушениями развития</a:t>
            </a: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2887209" y="2276872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Способствовать овладению студентами навыками оказания социально-педагогической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помощи детям дошкольного возраста с тяжелыми и множественными нарушениями развития </a:t>
            </a:r>
            <a:endParaRPr lang="ru-RU" sz="1600" dirty="0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6005356" y="2996952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Содействовать формированию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студенов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умений моделировать образовательное пространство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лиц с тяжелыми и множественными нарушениями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595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518036"/>
              </p:ext>
            </p:extLst>
          </p:nvPr>
        </p:nvGraphicFramePr>
        <p:xfrm>
          <a:off x="179512" y="476881"/>
          <a:ext cx="8712968" cy="591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808312"/>
                <a:gridCol w="2808312"/>
              </a:tblGrid>
              <a:tr h="941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Содержание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обучения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Средства оценивания 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35986">
                <a:tc>
                  <a:txBody>
                    <a:bodyPr/>
                    <a:lstStyle/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Владеет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навыками проектирования и реализации адаптивных основных образовательных программ для лиц с тяжелыми и множественными нарушениями развития</a:t>
                      </a:r>
                    </a:p>
                    <a:p>
                      <a:pPr marL="21590" algn="l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демонстрации и иллюстрации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 учебного моделирования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Исследовательский метод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Интерактивная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лекция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Методическая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разработка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 в ЭОС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Технологическая карта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Рейтинговая оценка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</a:rPr>
                        <a:t>SWOT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-анализ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2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70572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142874" y="201613"/>
            <a:ext cx="89408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модуля – 8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новых образовательных модулей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482559"/>
              </p:ext>
            </p:extLst>
          </p:nvPr>
        </p:nvGraphicFramePr>
        <p:xfrm>
          <a:off x="161923" y="920983"/>
          <a:ext cx="8940804" cy="5552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142"/>
                <a:gridCol w="4367662"/>
              </a:tblGrid>
              <a:tr h="574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Дисциплины, обязательные для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изучения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 по выбору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выбрать 1 из 3)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2164">
                <a:tc>
                  <a:txBody>
                    <a:bodyPr/>
                    <a:lstStyle/>
                    <a:p>
                      <a:pPr lvl="0"/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Технологии </a:t>
                      </a:r>
                      <a:r>
                        <a:rPr lang="ru-RU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создания </a:t>
                      </a:r>
                      <a:r>
                        <a:rPr lang="ru-RU" sz="16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адаптированных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основных образовательных программ для лиц с тяжелыми и множественными нарушениями развития –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Технологии формирования жизненных компетенций у лиц  с тяжелыми и множественными нарушениями развития–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02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социально-педагогической помощи детям дошкольного возраста с тяжелыми и множественными нарушениями развития –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Комплексный подход к организации сопровождения лиц с тяжелыми и множественными нарушениями развития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980670"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Моделирование образовательного пространства для лиц с тяжелыми и множественными нарушениями развития (событие) –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СФГОС для детей и подростков с тяжелыми и множественными нарушениями развития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2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980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Практика – 2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 аттестация по модулю: создание методической разработки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488" y="6295304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81" y="77509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212830" y="119718"/>
            <a:ext cx="89408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«Метапрофессиональные технологии сопровождения лиц с ОВЗ»</a:t>
            </a:r>
            <a:endParaRPr lang="ru-RU" alt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12830" y="976993"/>
            <a:ext cx="8589536" cy="1033272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оздать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условия для формирования у студентов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механизмов в реализации актуальных задач сопровождения лиц с ОВЗ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10956" y="3198960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Сформировать у студентов  готовность к выбору  инновационных технологий, реализующихся 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специальном и инклюзивном образовании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058522" y="2420888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у студентов умений разрабатывать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стратегии взаимодействия с семьёй в системе комплексного сопровождения лиц с ОВЗ</a:t>
            </a: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6100233" y="2852936"/>
            <a:ext cx="279516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у студентов  умений   проектирования индивидуального образовательного маршрута лиц с ОВЗ</a:t>
            </a:r>
          </a:p>
          <a:p>
            <a:pPr lvl="0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684968"/>
              </p:ext>
            </p:extLst>
          </p:nvPr>
        </p:nvGraphicFramePr>
        <p:xfrm>
          <a:off x="179512" y="260650"/>
          <a:ext cx="8784976" cy="6227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366"/>
                <a:gridCol w="2417076"/>
                <a:gridCol w="3073534"/>
              </a:tblGrid>
              <a:tr h="939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Содержание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обучения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Средства оценивания 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65048">
                <a:tc>
                  <a:txBody>
                    <a:bodyPr/>
                    <a:lstStyle/>
                    <a:p>
                      <a:pPr lvl="0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Демонстрирует умения</a:t>
                      </a: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рефлексивно-прогностического анализа в выборе конструктивных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решений проблем комплексного сопровождения лиц с ОВЗ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Дискуссии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Обучающие игры (ролевые игры, имитации, деловые игры)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Исследовательский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метод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Кейс-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стади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 отчет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 в ЭОС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Технологическая карта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SWOT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-анализ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26375">
                <a:tc>
                  <a:txBody>
                    <a:bodyPr/>
                    <a:lstStyle/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930" algn="l"/>
                        </a:tabLst>
                        <a:defRPr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ru-RU" sz="20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Умеет</a:t>
                      </a:r>
                      <a:r>
                        <a:rPr lang="ru-RU" sz="2000" kern="1200" baseline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применять </a:t>
                      </a:r>
                      <a:r>
                        <a:rPr lang="ru-RU" sz="20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интегральные знания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семейных системах и специфике их формирования в процессе профессиональной деятельности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 учебного моделирования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Спарринг-партнерство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Тренинги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endParaRPr lang="ru-RU" sz="2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01600" algn="l"/>
                          <a:tab pos="263525" algn="l"/>
                        </a:tabLst>
                      </a:pP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Эссе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SWOT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-анализ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Самоанализ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PREC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-анализ («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Попс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-формула»)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7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70572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142874" y="201613"/>
            <a:ext cx="89408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модуля – 14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новых образовательных модулей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12134"/>
              </p:ext>
            </p:extLst>
          </p:nvPr>
        </p:nvGraphicFramePr>
        <p:xfrm>
          <a:off x="170293" y="965835"/>
          <a:ext cx="8940804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142"/>
                <a:gridCol w="4367662"/>
              </a:tblGrid>
              <a:tr h="4717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Дисциплины, обязательные для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изучения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 по выбору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выбрать 2 из 6)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4469">
                <a:tc rowSpan="2">
                  <a:txBody>
                    <a:bodyPr/>
                    <a:lstStyle/>
                    <a:p>
                      <a:pPr lvl="0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Специальная  семейная педагогика и психология  - 3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Ранняя диагностика и коррекция отклоняющегося развития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2811">
                <a:tc vMerge="1">
                  <a:txBody>
                    <a:bodyPr/>
                    <a:lstStyle/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экспертной и мониторинговой деятельности в специальном и инклюзивном образовании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281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Интерактивные технологии и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арттерапия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специальном и инклюзивном образовании – 3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Социально-психологическая реабилитация лиц с ОВЗ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4337">
                <a:tc vMerge="1">
                  <a:txBody>
                    <a:bodyPr/>
                    <a:lstStyle/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Трудовая реабилитация лиц с ОВЗ – 2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637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Моделирование индивидуального маршрута комплексного сопровождения ребенка с ОВЗ (событие) – 1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Ресурсосберегающие технологии в специальном и инклюзивном образовании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572811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НИР – 2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Технологии социального партнерства в системе сопровождения лиц с ОВЗ – 2 </a:t>
                      </a:r>
                      <a:r>
                        <a:rPr lang="ru-RU" sz="15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53068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 аттестация по модулю: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моделирование профессиональных ситуаций – 1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47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!romik\минин\10_present\PRESENTACIYA2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0013"/>
            <a:ext cx="9144000" cy="35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Заголовок 1"/>
          <p:cNvSpPr txBox="1">
            <a:spLocks/>
          </p:cNvSpPr>
          <p:nvPr/>
        </p:nvSpPr>
        <p:spPr bwMode="auto">
          <a:xfrm>
            <a:off x="1763688" y="6288828"/>
            <a:ext cx="57610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mininuniver.ru</a:t>
            </a:r>
            <a:endParaRPr lang="ru-RU" sz="32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9" y="5566606"/>
            <a:ext cx="1291394" cy="1291394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42976" y="4000504"/>
            <a:ext cx="6929485" cy="615553"/>
          </a:xfrm>
        </p:spPr>
        <p:txBody>
          <a:bodyPr wrap="square" lIns="0" tIns="0" rIns="0" bIns="0" anchor="t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493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конечная звезда 1"/>
          <p:cNvSpPr/>
          <p:nvPr/>
        </p:nvSpPr>
        <p:spPr>
          <a:xfrm>
            <a:off x="4062689" y="2346147"/>
            <a:ext cx="1895547" cy="2104426"/>
          </a:xfrm>
          <a:prstGeom prst="star6">
            <a:avLst/>
          </a:prstGeom>
          <a:solidFill>
            <a:schemeClr val="accent2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/>
          <p:cNvSpPr/>
          <p:nvPr/>
        </p:nvSpPr>
        <p:spPr>
          <a:xfrm rot="5400000">
            <a:off x="3962563" y="559433"/>
            <a:ext cx="2086670" cy="1747868"/>
          </a:xfrm>
          <a:prstGeom prst="hexagon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Психологические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основы </a:t>
            </a:r>
            <a:r>
              <a:rPr lang="ru-RU" sz="1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-ной деятельности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2189693" y="1602768"/>
            <a:ext cx="2086670" cy="1747868"/>
          </a:xfrm>
          <a:prstGeom prst="hexagon">
            <a:avLst/>
          </a:prstGeom>
          <a:solidFill>
            <a:schemeClr val="accent2">
              <a:lumMod val="40000"/>
              <a:lumOff val="60000"/>
              <a:alpha val="3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itchFamily="18" charset="0"/>
              </a:rPr>
              <a:t>Воспитательные системы и технологии социальной интеграции лиц с нарушениями интеллектуального развития</a:t>
            </a:r>
            <a:r>
              <a:rPr lang="ru-RU" sz="105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105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65" y="633585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Блок-схема: несколько документов 2"/>
          <p:cNvSpPr/>
          <p:nvPr/>
        </p:nvSpPr>
        <p:spPr>
          <a:xfrm rot="16200000">
            <a:off x="-1467606" y="2891470"/>
            <a:ext cx="6341766" cy="1080120"/>
          </a:xfrm>
          <a:prstGeom prst="flowChartMultidocumen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Метапрофильные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основы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дефектологии</a:t>
            </a:r>
            <a:endParaRPr lang="ru-RU" dirty="0"/>
          </a:p>
        </p:txBody>
      </p:sp>
      <p:sp>
        <p:nvSpPr>
          <p:cNvPr id="15" name="Блок-схема: типовой процесс 14"/>
          <p:cNvSpPr/>
          <p:nvPr/>
        </p:nvSpPr>
        <p:spPr>
          <a:xfrm rot="16200000">
            <a:off x="-2685643" y="3057021"/>
            <a:ext cx="6534805" cy="831215"/>
          </a:xfrm>
          <a:prstGeom prst="flowChartPredefinedProcess">
            <a:avLst/>
          </a:prstGeom>
          <a:solidFill>
            <a:schemeClr val="accent5">
              <a:lumMod val="40000"/>
              <a:lumOff val="6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1">
                <a:solidFill>
                  <a:srgbClr val="1D1B11"/>
                </a:solidFill>
                <a:effectLst/>
                <a:latin typeface="Times New Roman"/>
                <a:ea typeface="Calibri"/>
                <a:cs typeface="Times New Roman"/>
              </a:rPr>
              <a:t>ПРОГРАММА УНИВЕРСАЛЬНОГО БАКАЛАВРИАТА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22" name="Блок-схема: несколько документов 21"/>
          <p:cNvSpPr/>
          <p:nvPr/>
        </p:nvSpPr>
        <p:spPr>
          <a:xfrm rot="5400000">
            <a:off x="5242618" y="2852926"/>
            <a:ext cx="6341766" cy="1156274"/>
          </a:xfrm>
          <a:prstGeom prst="flowChartMultidocument">
            <a:avLst/>
          </a:prstGeom>
          <a:solidFill>
            <a:schemeClr val="accent5">
              <a:lumMod val="40000"/>
              <a:lumOff val="60000"/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Метапрофессиональные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сопровождения лиц с ОВЗ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372564" y="3396217"/>
            <a:ext cx="12930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Надпись 2"/>
          <p:cNvSpPr txBox="1">
            <a:spLocks noChangeArrowheads="1"/>
          </p:cNvSpPr>
          <p:nvPr/>
        </p:nvSpPr>
        <p:spPr bwMode="auto">
          <a:xfrm>
            <a:off x="4290218" y="3582185"/>
            <a:ext cx="1481308" cy="62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1D1B11"/>
                </a:solidFill>
                <a:effectLst/>
                <a:latin typeface="Times New Roman"/>
                <a:ea typeface="Calibri"/>
                <a:cs typeface="Times New Roman"/>
              </a:rPr>
              <a:t>НИР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Надпись 2"/>
          <p:cNvSpPr txBox="1">
            <a:spLocks noChangeArrowheads="1"/>
          </p:cNvSpPr>
          <p:nvPr/>
        </p:nvSpPr>
        <p:spPr bwMode="auto">
          <a:xfrm>
            <a:off x="4300973" y="3003322"/>
            <a:ext cx="1481308" cy="62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1D1B11"/>
                </a:solidFill>
                <a:effectLst/>
                <a:latin typeface="Times New Roman"/>
                <a:ea typeface="Calibri"/>
                <a:cs typeface="Times New Roman"/>
              </a:rPr>
              <a:t>Практика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5720984" y="3467953"/>
            <a:ext cx="2086670" cy="1747868"/>
          </a:xfrm>
          <a:prstGeom prst="hexagon">
            <a:avLst/>
          </a:prstGeom>
          <a:solidFill>
            <a:schemeClr val="accent2">
              <a:lumMod val="40000"/>
              <a:lumOff val="60000"/>
              <a:alpha val="3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Специальная дидактика и научно-методические основы обучения детей младшего школьного возраста с нарушениями интеллектуального развития</a:t>
            </a:r>
            <a:r>
              <a:rPr lang="ru-RU" sz="105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105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7" name="Шестиугольник 36"/>
          <p:cNvSpPr/>
          <p:nvPr/>
        </p:nvSpPr>
        <p:spPr>
          <a:xfrm rot="5400000">
            <a:off x="3994821" y="4490176"/>
            <a:ext cx="2086670" cy="1747868"/>
          </a:xfrm>
          <a:prstGeom prst="hexagon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Социально-педагогические технологии и системы обучения и воспитания лиц с тяжелыми и множественными нарушениями развития</a:t>
            </a:r>
            <a:r>
              <a:rPr lang="ru-RU" sz="105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105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8" name="Шестиугольник 37"/>
          <p:cNvSpPr/>
          <p:nvPr/>
        </p:nvSpPr>
        <p:spPr>
          <a:xfrm>
            <a:off x="2245967" y="3519257"/>
            <a:ext cx="2086670" cy="1747868"/>
          </a:xfrm>
          <a:prstGeom prst="hexagon">
            <a:avLst/>
          </a:prstGeom>
          <a:solidFill>
            <a:schemeClr val="accent2">
              <a:lumMod val="40000"/>
              <a:lumOff val="60000"/>
              <a:alpha val="3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Научно-методические  и прикладные основы дошкольной олигофренопедагогики</a:t>
            </a:r>
            <a:r>
              <a:rPr lang="ru-RU" sz="12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9" name="Шестиугольник 38"/>
          <p:cNvSpPr/>
          <p:nvPr/>
        </p:nvSpPr>
        <p:spPr>
          <a:xfrm>
            <a:off x="5720984" y="1574315"/>
            <a:ext cx="2086670" cy="1747868"/>
          </a:xfrm>
          <a:prstGeom prst="hexagon">
            <a:avLst/>
          </a:prstGeom>
          <a:solidFill>
            <a:schemeClr val="accent2">
              <a:lumMod val="40000"/>
              <a:lumOff val="60000"/>
              <a:alpha val="37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943634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Методики  преподавания и технологии обучения детей с нарушениями интеллектуального развития на основной ступени образования</a:t>
            </a:r>
            <a:r>
              <a:rPr lang="ru-RU" sz="105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105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159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81" y="77509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212830" y="119718"/>
            <a:ext cx="89408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Схема освоения модулей на 3-4 курсах бакалавриата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41229"/>
              </p:ext>
            </p:extLst>
          </p:nvPr>
        </p:nvGraphicFramePr>
        <p:xfrm>
          <a:off x="182367" y="692696"/>
          <a:ext cx="8906215" cy="5836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776"/>
                <a:gridCol w="2303332"/>
                <a:gridCol w="2346907"/>
                <a:gridCol w="2106200"/>
              </a:tblGrid>
              <a:tr h="3562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триместр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триместр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триместр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24003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М.1.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Метапрофильные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основы дефектологии»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М.2. «Психологические основы профессиональной деятельности»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М.3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«Воспитательные системы и технологии социальной интеграции лиц с нарушениями интеллектуального развития» 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l"/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.4.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«Специальная дидактика и научно-методические основы обучения детей младшего школьного возраста с нарушениями интеллектуального развития»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512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триместр</a:t>
                      </a:r>
                    </a:p>
                  </a:txBody>
                  <a:tcPr>
                    <a:solidFill>
                      <a:srgbClr val="C3F9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триместр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триместр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  <a:tr h="2605228"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М.5.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«Методики  преподавания и технологии обучения детей с нарушениями интеллектуального развития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основной ступени образования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М.6. «Научно-методические  и прикладные основы дошкольной олигофренопедагогики»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М.7. 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«Социально-педагогические технологии и системы обучения и воспитания лиц с тяжелыми и множественными нарушениями развития»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М.8.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«Метапрофессиональные технологии сопровождения лиц с ОВЗ»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ГАИ – 6 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з.е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16073" y="2780928"/>
            <a:ext cx="604503" cy="582288"/>
            <a:chOff x="1824" y="633"/>
            <a:chExt cx="2834" cy="2849"/>
          </a:xfrm>
        </p:grpSpPr>
        <p:sp>
          <p:nvSpPr>
            <p:cNvPr id="5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4764925" y="5733256"/>
            <a:ext cx="604503" cy="582288"/>
            <a:chOff x="1824" y="633"/>
            <a:chExt cx="2834" cy="2849"/>
          </a:xfrm>
        </p:grpSpPr>
        <p:sp>
          <p:nvSpPr>
            <p:cNvPr id="13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" name="Documents"/>
          <p:cNvSpPr>
            <a:spLocks noEditPoints="1" noChangeArrowheads="1"/>
          </p:cNvSpPr>
          <p:nvPr/>
        </p:nvSpPr>
        <p:spPr bwMode="auto">
          <a:xfrm>
            <a:off x="295325" y="2636912"/>
            <a:ext cx="604267" cy="792088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Documents"/>
          <p:cNvSpPr>
            <a:spLocks noEditPoints="1" noChangeArrowheads="1"/>
          </p:cNvSpPr>
          <p:nvPr/>
        </p:nvSpPr>
        <p:spPr bwMode="auto">
          <a:xfrm>
            <a:off x="7108531" y="5636270"/>
            <a:ext cx="515516" cy="761873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7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70572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142874" y="201613"/>
            <a:ext cx="89408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Модуль 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Метапрофильные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основы дефектологии»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новых образовательных модулей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23528" y="799672"/>
            <a:ext cx="8478838" cy="1349143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пособствовать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формированию у студентов умений свободно ориентироваться в психолого-педагогических особенностях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лиц с ОВЗ 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системе их сопровождения в образовательном и социокультурном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пространстве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05307" y="2983097"/>
            <a:ext cx="294887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Обеспечить условия для формирования у студентов умений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ориентироваться в многообразии типов и видов отклоняющегося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3194750" y="2224185"/>
            <a:ext cx="2961426" cy="3384376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Способствовать формированию готовности у студентов к осуществлению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психолого-педагогической диагностики детей и подростков  с ОВЗ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6012160" y="2969242"/>
            <a:ext cx="2939182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готовность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студентов к овладению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метапрофильными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основами дефектологии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3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136908"/>
              </p:ext>
            </p:extLst>
          </p:nvPr>
        </p:nvGraphicFramePr>
        <p:xfrm>
          <a:off x="179512" y="239427"/>
          <a:ext cx="8712968" cy="6099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448272"/>
                <a:gridCol w="2952328"/>
              </a:tblGrid>
              <a:tr h="834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Содержание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обучения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Средства оценивания 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42890">
                <a:tc>
                  <a:txBody>
                    <a:bodyPr/>
                    <a:lstStyle/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930" algn="l"/>
                        </a:tabLst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Показывает умения проводить анализ типологических особенностей субъектов с ОВЗ в образовательном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процессе, на основании современных достижений специальной педагогики и психологии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1590" algn="l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Интерактивная 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лекция </a:t>
                      </a:r>
                      <a:endParaRPr lang="ru-RU" sz="2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Исследовательский метод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в малых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группа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демонстрации и иллюстрации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Диагностический альбом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 в ЭОС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Кейс -задания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Эссе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Экспертная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оценка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9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70572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142874" y="201613"/>
            <a:ext cx="89408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модуля – 20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з.е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новых образовательных модулей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1501"/>
              </p:ext>
            </p:extLst>
          </p:nvPr>
        </p:nvGraphicFramePr>
        <p:xfrm>
          <a:off x="161923" y="920983"/>
          <a:ext cx="8940804" cy="533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142"/>
                <a:gridCol w="4367662"/>
              </a:tblGrid>
              <a:tr h="574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Дисциплины, обязательные для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изучения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Дисциплины по выбору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выбрать 2 из 4)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2164">
                <a:tc>
                  <a:txBody>
                    <a:bodyPr/>
                    <a:lstStyle/>
                    <a:p>
                      <a:pPr lvl="0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Психолого-педагогические основы современной дефектологии – 3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психокоррекции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3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287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нейропсихологии - 2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психотерапии– 3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02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Психолого-педагогическая диагностика  детей и подростков с ОВЗ – 3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патопсихологии– 3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0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логопедии – 3.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речи в условиях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онто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и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дизонтогенеза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3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80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Практика: психолого-педагогическая 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Итоговая аттестация по модулю: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универсиада – 1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з.е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3F9A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7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E:\!romik\минин\10_present\PRESENTACIYA2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2388"/>
            <a:ext cx="9023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8"/>
          <p:cNvSpPr>
            <a:spLocks noChangeArrowheads="1"/>
          </p:cNvSpPr>
          <p:nvPr/>
        </p:nvSpPr>
        <p:spPr bwMode="auto">
          <a:xfrm>
            <a:off x="142873" y="119718"/>
            <a:ext cx="89408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«Психологические 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основы профессиональной деятельности»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53872" y="741458"/>
            <a:ext cx="8638608" cy="1175374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Создать условия для решения  студентами  профессиональных задач в области диагностики и психологического сопровождения лиц с нарушениями интеллектуального развития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55536" y="2949570"/>
            <a:ext cx="2948876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пособствовать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готовности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студентов 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осуществлению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психологической диагностики лиц с нарушениями интеллектуального развития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2827220" y="1894588"/>
            <a:ext cx="3528392" cy="3888432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условия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овладения студентами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комплексом  теоретико-прикладных умений, необходимых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психокоррекционной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психопрофилактической деятельности в системе комплексного сопровождения лиц с нарушениями интеллектуального развития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5940152" y="3138235"/>
            <a:ext cx="3143521" cy="30963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пособствовать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студентов аналитических  способностей при составлении психологических характеристик лиц с нарушениями интеллектуального развития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6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62387-873E-48E2-ACBA-3A8B4CF26E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19" name="Picture 2" descr="E:\!romik\минин\10_present\PRESENTACIYA2-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6391275"/>
            <a:ext cx="15970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23703"/>
              </p:ext>
            </p:extLst>
          </p:nvPr>
        </p:nvGraphicFramePr>
        <p:xfrm>
          <a:off x="251520" y="260647"/>
          <a:ext cx="8712968" cy="604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880320"/>
                <a:gridCol w="2736304"/>
              </a:tblGrid>
              <a:tr h="1087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Содержание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обучения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Средства оценивания  образовательных результатов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61012">
                <a:tc>
                  <a:txBody>
                    <a:bodyPr/>
                    <a:lstStyle/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930" algn="l"/>
                        </a:tabLst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15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Умеет анализировать психологические особенностей лиц с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нарушениями интеллектуального развития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и учитывать их при построении коррекционно-развивающего процесса</a:t>
                      </a:r>
                    </a:p>
                    <a:p>
                      <a:pPr marL="21590" algn="l">
                        <a:spcAft>
                          <a:spcPts val="0"/>
                        </a:spcAft>
                        <a:tabLst>
                          <a:tab pos="201930" algn="l"/>
                        </a:tabLs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endParaRPr lang="ru-RU" sz="2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Исследовательский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метод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 проблемного обучения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в малых группах</a:t>
                      </a:r>
                    </a:p>
                    <a:p>
                      <a:pPr marL="34290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01600" algn="l"/>
                          <a:tab pos="263525" algn="l"/>
                        </a:tabLst>
                      </a:pP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Интерактивная лекция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Тест в ЭОС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Диагностический альбом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Кейс-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задания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Протокол наблюдений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00000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 по 2 этапу_НГПУ им. К.Минина</Template>
  <TotalTime>775</TotalTime>
  <Words>2330</Words>
  <Application>Microsoft Office PowerPoint</Application>
  <PresentationFormat>Экран (4:3)</PresentationFormat>
  <Paragraphs>410</Paragraphs>
  <Slides>29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ОПОП по направлению  44.03.03 (академ.) «Специальное (дефектологическое) образование»,  профиль «Олигофренопедагогика»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2 этапу реализации проекта «Разработка и апробация новых модулей и правил реализации основной образовательной программы академического бакалавриата по укрупненной группе специальностей «Образование и педагогика» (направление подготовки -  Специальное (дефектологическое) образование),  предполагающих академическую мобильность студентов вузов педагогического профиля (непедагогических направлений подготовки) в условиях сетевого взаимодействия»</dc:title>
  <dc:creator>user</dc:creator>
  <cp:lastModifiedBy>122-Б</cp:lastModifiedBy>
  <cp:revision>123</cp:revision>
  <cp:lastPrinted>2014-10-17T05:32:54Z</cp:lastPrinted>
  <dcterms:created xsi:type="dcterms:W3CDTF">2014-12-01T12:43:04Z</dcterms:created>
  <dcterms:modified xsi:type="dcterms:W3CDTF">2016-02-24T05:26:24Z</dcterms:modified>
</cp:coreProperties>
</file>